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</p:sldIdLst>
  <p:sldSz cx="9144000" cy="5143500"/>
  <p:notesSz cx="6858000" cy="9144000"/>
  <p:defaultTextStyle>
    <a:lvl1pPr>
      <a:defRPr sz="1400">
        <a:latin typeface="Arial"/>
        <a:ea typeface="Arial"/>
        <a:cs typeface="Arial"/>
        <a:sym typeface="Arial"/>
      </a:defRPr>
    </a:lvl1pPr>
    <a:lvl2pPr>
      <a:defRPr sz="1400">
        <a:latin typeface="Arial"/>
        <a:ea typeface="Arial"/>
        <a:cs typeface="Arial"/>
        <a:sym typeface="Arial"/>
      </a:defRPr>
    </a:lvl2pPr>
    <a:lvl3pPr>
      <a:defRPr sz="1400">
        <a:latin typeface="Arial"/>
        <a:ea typeface="Arial"/>
        <a:cs typeface="Arial"/>
        <a:sym typeface="Arial"/>
      </a:defRPr>
    </a:lvl3pPr>
    <a:lvl4pPr>
      <a:defRPr sz="1400">
        <a:latin typeface="Arial"/>
        <a:ea typeface="Arial"/>
        <a:cs typeface="Arial"/>
        <a:sym typeface="Arial"/>
      </a:defRPr>
    </a:lvl4pPr>
    <a:lvl5pPr>
      <a:defRPr sz="1400">
        <a:latin typeface="Arial"/>
        <a:ea typeface="Arial"/>
        <a:cs typeface="Arial"/>
        <a:sym typeface="Arial"/>
      </a:defRPr>
    </a:lvl5pPr>
    <a:lvl6pPr>
      <a:defRPr sz="1400">
        <a:latin typeface="Arial"/>
        <a:ea typeface="Arial"/>
        <a:cs typeface="Arial"/>
        <a:sym typeface="Arial"/>
      </a:defRPr>
    </a:lvl6pPr>
    <a:lvl7pPr>
      <a:defRPr sz="1400">
        <a:latin typeface="Arial"/>
        <a:ea typeface="Arial"/>
        <a:cs typeface="Arial"/>
        <a:sym typeface="Arial"/>
      </a:defRPr>
    </a:lvl7pPr>
    <a:lvl8pPr>
      <a:defRPr sz="1400">
        <a:latin typeface="Arial"/>
        <a:ea typeface="Arial"/>
        <a:cs typeface="Arial"/>
        <a:sym typeface="Arial"/>
      </a:defRPr>
    </a:lvl8pPr>
    <a:lvl9pPr>
      <a:defRPr sz="1400"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Col>
    <a:lastRow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E2CD"/>
          </a:solidFill>
        </a:fill>
      </a:tcStyle>
    </a:wholeTbl>
    <a:band2H>
      <a:tcTxStyle b="def" i="def"/>
      <a:tcStyle>
        <a:tcBdr/>
        <a:fill>
          <a:solidFill>
            <a:srgbClr val="FFF1E8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AB40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AB40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AB40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8909C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8909C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8909C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EFF41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EFF41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EFF41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AB40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AB40"/>
          </a:solidFill>
        </a:fill>
      </a:tcStyle>
    </a:firstRow>
  </a:tblStyle>
  <a:tblStyle styleId="{2708684C-4D16-4618-839F-0558EEFCDFE6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112" name="Shape 11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1pPr>
    <a:lvl2pPr indent="2286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2pPr>
    <a:lvl3pPr indent="4572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3pPr>
    <a:lvl4pPr indent="6858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4pPr>
    <a:lvl5pPr indent="9144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5pPr>
    <a:lvl6pPr indent="11430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6pPr>
    <a:lvl7pPr indent="13716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7pPr>
    <a:lvl8pPr indent="16002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8pPr>
    <a:lvl9pPr indent="1828800" defTabSz="457200">
      <a:lnSpc>
        <a:spcPct val="125000"/>
      </a:lnSpc>
      <a:defRPr sz="2400">
        <a:latin typeface="+mn-lt"/>
        <a:ea typeface="+mn-ea"/>
        <a:cs typeface="+mn-cs"/>
        <a:sym typeface="Avenir Roman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/>
          <p:nvPr>
            <p:ph type="title"/>
          </p:nvPr>
        </p:nvSpPr>
        <p:spPr>
          <a:xfrm>
            <a:off x="311708" y="0"/>
            <a:ext cx="8520601" cy="2797175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pPr lvl="0">
              <a:defRPr sz="1800"/>
            </a:pPr>
            <a:r>
              <a:rPr sz="5200"/>
              <a:t>Texto do Título</a:t>
            </a:r>
          </a:p>
        </p:txBody>
      </p:sp>
      <p:sp>
        <p:nvSpPr>
          <p:cNvPr id="7" name="Shape 7"/>
          <p:cNvSpPr/>
          <p:nvPr>
            <p:ph type="body" idx="1"/>
          </p:nvPr>
        </p:nvSpPr>
        <p:spPr>
          <a:xfrm>
            <a:off x="311699" y="2834125"/>
            <a:ext cx="8520602" cy="20784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0" indent="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0" indent="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0" indent="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0" indent="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595959"/>
                </a:solidFill>
              </a:rPr>
              <a:t>Nível de Corpo Um</a:t>
            </a:r>
            <a:endParaRPr sz="2800">
              <a:solidFill>
                <a:srgbClr val="595959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595959"/>
                </a:solidFill>
              </a:rPr>
              <a:t>Nível de Corpo Dois</a:t>
            </a:r>
            <a:endParaRPr sz="2800">
              <a:solidFill>
                <a:srgbClr val="595959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595959"/>
                </a:solidFill>
              </a:rPr>
              <a:t>Nível de Corpo Três</a:t>
            </a:r>
            <a:endParaRPr sz="2800">
              <a:solidFill>
                <a:srgbClr val="595959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595959"/>
                </a:solidFill>
              </a:rPr>
              <a:t>Nível de Corpo Quatro</a:t>
            </a:r>
            <a:endParaRPr sz="2800">
              <a:solidFill>
                <a:srgbClr val="595959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595959"/>
                </a:solidFill>
              </a:rPr>
              <a:t>Nível de Corpo Cinco</a:t>
            </a:r>
          </a:p>
        </p:txBody>
      </p:sp>
      <p:sp>
        <p:nvSpPr>
          <p:cNvPr id="8" name="Shape 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/>
          <p:nvPr>
            <p:ph type="title"/>
          </p:nvPr>
        </p:nvSpPr>
        <p:spPr>
          <a:xfrm>
            <a:off x="311699" y="0"/>
            <a:ext cx="8520602" cy="3069626"/>
          </a:xfrm>
          <a:prstGeom prst="rect">
            <a:avLst/>
          </a:prstGeom>
        </p:spPr>
        <p:txBody>
          <a:bodyPr anchor="b"/>
          <a:lstStyle>
            <a:lvl1pPr algn="ctr">
              <a:defRPr sz="12000"/>
            </a:lvl1pPr>
          </a:lstStyle>
          <a:p>
            <a:pPr lvl="0">
              <a:defRPr sz="1800"/>
            </a:pPr>
            <a:r>
              <a:rPr sz="12000"/>
              <a:t>Texto do Título</a:t>
            </a:r>
          </a:p>
        </p:txBody>
      </p:sp>
      <p:sp>
        <p:nvSpPr>
          <p:cNvPr id="40" name="Shape 40"/>
          <p:cNvSpPr/>
          <p:nvPr>
            <p:ph type="body" idx="1"/>
          </p:nvPr>
        </p:nvSpPr>
        <p:spPr>
          <a:xfrm>
            <a:off x="311699" y="3152225"/>
            <a:ext cx="8520602" cy="1991275"/>
          </a:xfrm>
          <a:prstGeom prst="rect">
            <a:avLst/>
          </a:prstGeom>
        </p:spPr>
        <p:txBody>
          <a:bodyPr/>
          <a:lstStyle>
            <a:lvl1pPr algn="ctr"/>
            <a:lvl2pPr algn="ctr"/>
            <a:lvl3pPr algn="ctr"/>
            <a:lvl4pPr algn="ctr"/>
            <a:lvl5pPr algn="ctr"/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595959"/>
                </a:solidFill>
              </a:rPr>
              <a:t>Nível de Corpo Um</a:t>
            </a:r>
            <a:endParaRPr>
              <a:solidFill>
                <a:srgbClr val="595959"/>
              </a:solidFill>
            </a:endParaRPr>
          </a:p>
          <a:p>
            <a:pPr lvl="1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595959"/>
                </a:solidFill>
              </a:rPr>
              <a:t>Nível de Corpo Dois</a:t>
            </a:r>
            <a:endParaRPr>
              <a:solidFill>
                <a:srgbClr val="595959"/>
              </a:solidFill>
            </a:endParaRPr>
          </a:p>
          <a:p>
            <a:pPr lvl="2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595959"/>
                </a:solidFill>
              </a:rPr>
              <a:t>Nível de Corpo Três</a:t>
            </a:r>
            <a:endParaRPr>
              <a:solidFill>
                <a:srgbClr val="595959"/>
              </a:solidFill>
            </a:endParaRPr>
          </a:p>
          <a:p>
            <a:pPr lvl="3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595959"/>
                </a:solidFill>
              </a:rPr>
              <a:t>Nível de Corpo Quatro</a:t>
            </a:r>
            <a:endParaRPr>
              <a:solidFill>
                <a:srgbClr val="595959"/>
              </a:solidFill>
            </a:endParaRPr>
          </a:p>
          <a:p>
            <a:pPr lvl="4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595959"/>
                </a:solidFill>
              </a:rPr>
              <a:t>Nível de Corpo Cinco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/>
          <p:nvPr/>
        </p:nvSpPr>
        <p:spPr>
          <a:xfrm>
            <a:off x="0" y="2571750"/>
            <a:ext cx="9144000" cy="2571601"/>
          </a:xfrm>
          <a:prstGeom prst="rect">
            <a:avLst/>
          </a:prstGeom>
          <a:solidFill>
            <a:srgbClr val="4DB6AC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46" name="Shape 46"/>
          <p:cNvSpPr/>
          <p:nvPr>
            <p:ph type="sldNum" sz="quarter" idx="2"/>
          </p:nvPr>
        </p:nvSpPr>
        <p:spPr>
          <a:xfrm>
            <a:off x="8472486" y="4669170"/>
            <a:ext cx="549301" cy="380234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rgbClr val="FFFFFF"/>
                </a:solidFill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0" y="2571750"/>
            <a:ext cx="9144000" cy="2571601"/>
          </a:xfrm>
          <a:prstGeom prst="rect">
            <a:avLst/>
          </a:prstGeom>
          <a:solidFill>
            <a:srgbClr val="4DB6AC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49" name="Shape 49"/>
          <p:cNvSpPr/>
          <p:nvPr>
            <p:ph type="title"/>
          </p:nvPr>
        </p:nvSpPr>
        <p:spPr>
          <a:xfrm>
            <a:off x="311699" y="391565"/>
            <a:ext cx="8571302" cy="1788470"/>
          </a:xfrm>
          <a:prstGeom prst="rect">
            <a:avLst/>
          </a:prstGeom>
        </p:spPr>
        <p:txBody>
          <a:bodyPr anchor="ctr"/>
          <a:lstStyle>
            <a:lvl1pPr algn="ctr">
              <a:defRPr sz="1400"/>
            </a:lvl1pPr>
          </a:lstStyle>
          <a:p>
            <a:pPr lvl="0">
              <a:defRPr sz="1800"/>
            </a:pPr>
            <a:r>
              <a:rPr sz="1400"/>
              <a:t>Texto do Título</a:t>
            </a:r>
          </a:p>
        </p:txBody>
      </p:sp>
      <p:sp>
        <p:nvSpPr>
          <p:cNvPr id="50" name="Shape 50"/>
          <p:cNvSpPr/>
          <p:nvPr>
            <p:ph type="sldNum" sz="quarter" idx="2"/>
          </p:nvPr>
        </p:nvSpPr>
        <p:spPr>
          <a:xfrm>
            <a:off x="8472486" y="4669170"/>
            <a:ext cx="549301" cy="380234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rgbClr val="FFFFFF"/>
                </a:solidFill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/>
        </p:nvSpPr>
        <p:spPr>
          <a:xfrm>
            <a:off x="0" y="5045075"/>
            <a:ext cx="9144000" cy="98401"/>
          </a:xfrm>
          <a:prstGeom prst="rect">
            <a:avLst/>
          </a:prstGeom>
          <a:solidFill>
            <a:srgbClr val="4DB6AC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53" name="Shape 53"/>
          <p:cNvSpPr/>
          <p:nvPr>
            <p:ph type="title"/>
          </p:nvPr>
        </p:nvSpPr>
        <p:spPr>
          <a:xfrm>
            <a:off x="311699" y="445025"/>
            <a:ext cx="8520602" cy="821301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>
              <a:defRPr sz="1800"/>
            </a:pPr>
            <a:r>
              <a:rPr sz="1400"/>
              <a:t>Texto do Título</a:t>
            </a:r>
          </a:p>
        </p:txBody>
      </p:sp>
      <p:sp>
        <p:nvSpPr>
          <p:cNvPr id="54" name="Shape 54"/>
          <p:cNvSpPr/>
          <p:nvPr>
            <p:ph type="body" idx="1"/>
          </p:nvPr>
        </p:nvSpPr>
        <p:spPr>
          <a:xfrm>
            <a:off x="311699" y="1266325"/>
            <a:ext cx="8520602" cy="3877175"/>
          </a:xfrm>
          <a:prstGeom prst="rect">
            <a:avLst/>
          </a:prstGeom>
        </p:spPr>
        <p:txBody>
          <a:bodyPr/>
          <a:lstStyle>
            <a:lvl1pPr marL="228600" indent="0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1pPr>
            <a:lvl2pPr marL="228600" indent="457200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2pPr>
            <a:lvl3pPr marL="228600" indent="914400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3pPr>
            <a:lvl4pPr marL="228600" indent="1371600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4pPr>
            <a:lvl5pPr marL="228600" indent="1828800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5pPr>
          </a:lstStyle>
          <a:p>
            <a:pPr lvl="0">
              <a:defRPr sz="1800"/>
            </a:pPr>
            <a:r>
              <a:rPr sz="1400"/>
              <a:t>Nível de Corpo Um</a:t>
            </a:r>
            <a:endParaRPr sz="1400"/>
          </a:p>
          <a:p>
            <a:pPr lvl="1">
              <a:defRPr sz="1800"/>
            </a:pPr>
            <a:r>
              <a:rPr sz="1400"/>
              <a:t>Nível de Corpo Dois</a:t>
            </a:r>
            <a:endParaRPr sz="1400"/>
          </a:p>
          <a:p>
            <a:pPr lvl="2">
              <a:defRPr sz="1800"/>
            </a:pPr>
            <a:r>
              <a:rPr sz="1400"/>
              <a:t>Nível de Corpo Três</a:t>
            </a:r>
            <a:endParaRPr sz="1400"/>
          </a:p>
          <a:p>
            <a:pPr lvl="3">
              <a:defRPr sz="1800"/>
            </a:pPr>
            <a:r>
              <a:rPr sz="1400"/>
              <a:t>Nível de Corpo Quatro</a:t>
            </a:r>
            <a:endParaRPr sz="1400"/>
          </a:p>
          <a:p>
            <a:pPr lvl="4">
              <a:defRPr sz="1800"/>
            </a:pPr>
            <a:r>
              <a:rPr sz="1400"/>
              <a:t>Nível de Corpo Cinco</a:t>
            </a:r>
          </a:p>
        </p:txBody>
      </p:sp>
      <p:sp>
        <p:nvSpPr>
          <p:cNvPr id="55" name="Shape 55"/>
          <p:cNvSpPr/>
          <p:nvPr>
            <p:ph type="sldNum" sz="quarter" idx="2"/>
          </p:nvPr>
        </p:nvSpPr>
        <p:spPr>
          <a:xfrm>
            <a:off x="8472486" y="4669170"/>
            <a:ext cx="549301" cy="380234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On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type="title"/>
          </p:nvPr>
        </p:nvSpPr>
        <p:spPr>
          <a:xfrm>
            <a:off x="311699" y="0"/>
            <a:ext cx="2808001" cy="13113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Texto do Título</a:t>
            </a:r>
          </a:p>
        </p:txBody>
      </p:sp>
      <p:sp>
        <p:nvSpPr>
          <p:cNvPr id="58" name="Shape 58"/>
          <p:cNvSpPr/>
          <p:nvPr>
            <p:ph type="body" idx="1"/>
          </p:nvPr>
        </p:nvSpPr>
        <p:spPr>
          <a:xfrm>
            <a:off x="311699" y="1389599"/>
            <a:ext cx="2808001" cy="3753902"/>
          </a:xfrm>
          <a:prstGeom prst="rect">
            <a:avLst/>
          </a:prstGeom>
        </p:spPr>
        <p:txBody>
          <a:bodyPr/>
          <a:lstStyle>
            <a:lvl1pPr marL="228600" indent="0">
              <a:lnSpc>
                <a:spcPct val="100000"/>
              </a:lnSpc>
              <a:buClrTx/>
              <a:buSzTx/>
              <a:buFontTx/>
              <a:buNone/>
              <a:defRPr sz="1200">
                <a:solidFill>
                  <a:srgbClr val="000000"/>
                </a:solidFill>
              </a:defRPr>
            </a:lvl1pPr>
            <a:lvl2pPr marL="228600" indent="457200">
              <a:lnSpc>
                <a:spcPct val="100000"/>
              </a:lnSpc>
              <a:buClrTx/>
              <a:buSzTx/>
              <a:buFontTx/>
              <a:buNone/>
              <a:defRPr sz="1200">
                <a:solidFill>
                  <a:srgbClr val="000000"/>
                </a:solidFill>
              </a:defRPr>
            </a:lvl2pPr>
            <a:lvl3pPr marL="228600" indent="914400">
              <a:lnSpc>
                <a:spcPct val="100000"/>
              </a:lnSpc>
              <a:buClrTx/>
              <a:buSzTx/>
              <a:buFontTx/>
              <a:buNone/>
              <a:defRPr sz="1200">
                <a:solidFill>
                  <a:srgbClr val="000000"/>
                </a:solidFill>
              </a:defRPr>
            </a:lvl3pPr>
            <a:lvl4pPr marL="228600" indent="1371600">
              <a:lnSpc>
                <a:spcPct val="100000"/>
              </a:lnSpc>
              <a:buClrTx/>
              <a:buSzTx/>
              <a:buFontTx/>
              <a:buNone/>
              <a:defRPr sz="1200">
                <a:solidFill>
                  <a:srgbClr val="000000"/>
                </a:solidFill>
              </a:defRPr>
            </a:lvl4pPr>
            <a:lvl5pPr marL="228600" indent="1828800">
              <a:lnSpc>
                <a:spcPct val="100000"/>
              </a:lnSpc>
              <a:buClrTx/>
              <a:buSzTx/>
              <a:buFontTx/>
              <a:buNone/>
              <a:defRPr sz="1200">
                <a:solidFill>
                  <a:srgbClr val="000000"/>
                </a:solidFill>
              </a:defRPr>
            </a:lvl5pPr>
          </a:lstStyle>
          <a:p>
            <a:pPr lvl="0">
              <a:defRPr sz="1800"/>
            </a:pPr>
            <a:r>
              <a:rPr sz="1200"/>
              <a:t>Nível de Corpo Um</a:t>
            </a:r>
            <a:endParaRPr sz="1200"/>
          </a:p>
          <a:p>
            <a:pPr lvl="1">
              <a:defRPr sz="1800"/>
            </a:pPr>
            <a:r>
              <a:rPr sz="1200"/>
              <a:t>Nível de Corpo Dois</a:t>
            </a:r>
            <a:endParaRPr sz="1200"/>
          </a:p>
          <a:p>
            <a:pPr lvl="2">
              <a:defRPr sz="1800"/>
            </a:pPr>
            <a:r>
              <a:rPr sz="1200"/>
              <a:t>Nível de Corpo Três</a:t>
            </a:r>
            <a:endParaRPr sz="1200"/>
          </a:p>
          <a:p>
            <a:pPr lvl="3">
              <a:defRPr sz="1800"/>
            </a:pPr>
            <a:r>
              <a:rPr sz="1200"/>
              <a:t>Nível de Corpo Quatro</a:t>
            </a:r>
            <a:endParaRPr sz="1200"/>
          </a:p>
          <a:p>
            <a:pPr lvl="4">
              <a:defRPr sz="1800"/>
            </a:pPr>
            <a:r>
              <a:rPr sz="1200"/>
              <a:t>Nível de Corpo Cinco</a:t>
            </a:r>
          </a:p>
        </p:txBody>
      </p:sp>
      <p:sp>
        <p:nvSpPr>
          <p:cNvPr id="59" name="Shape 59"/>
          <p:cNvSpPr/>
          <p:nvPr>
            <p:ph type="sldNum" sz="quarter" idx="2"/>
          </p:nvPr>
        </p:nvSpPr>
        <p:spPr>
          <a:xfrm>
            <a:off x="8472486" y="4669170"/>
            <a:ext cx="549301" cy="380234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>
            <p:ph type="title"/>
          </p:nvPr>
        </p:nvSpPr>
        <p:spPr>
          <a:xfrm>
            <a:off x="311699" y="445025"/>
            <a:ext cx="8520602" cy="75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>
              <a:defRPr sz="1800"/>
            </a:pPr>
            <a:r>
              <a:rPr sz="1400"/>
              <a:t>Texto do Título</a:t>
            </a:r>
          </a:p>
        </p:txBody>
      </p:sp>
      <p:sp>
        <p:nvSpPr>
          <p:cNvPr id="62" name="Shape 62"/>
          <p:cNvSpPr/>
          <p:nvPr>
            <p:ph type="sldNum" sz="quarter" idx="2"/>
          </p:nvPr>
        </p:nvSpPr>
        <p:spPr>
          <a:xfrm>
            <a:off x="8472486" y="4669170"/>
            <a:ext cx="549301" cy="380234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>
            <p:ph type="sldNum" sz="quarter" idx="2"/>
          </p:nvPr>
        </p:nvSpPr>
        <p:spPr>
          <a:xfrm>
            <a:off x="8472486" y="4669170"/>
            <a:ext cx="549301" cy="380234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/>
          <p:nvPr>
            <p:ph type="title"/>
          </p:nvPr>
        </p:nvSpPr>
        <p:spPr>
          <a:xfrm>
            <a:off x="311699" y="445025"/>
            <a:ext cx="8520602" cy="821151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>
              <a:defRPr sz="1800"/>
            </a:pPr>
            <a:r>
              <a:rPr sz="1400"/>
              <a:t>Texto do Título</a:t>
            </a:r>
          </a:p>
        </p:txBody>
      </p:sp>
      <p:sp>
        <p:nvSpPr>
          <p:cNvPr id="67" name="Shape 67"/>
          <p:cNvSpPr/>
          <p:nvPr>
            <p:ph type="body" idx="1"/>
          </p:nvPr>
        </p:nvSpPr>
        <p:spPr>
          <a:xfrm>
            <a:off x="311699" y="1266175"/>
            <a:ext cx="3999902" cy="3877325"/>
          </a:xfrm>
          <a:prstGeom prst="rect">
            <a:avLst/>
          </a:prstGeom>
        </p:spPr>
        <p:txBody>
          <a:bodyPr/>
          <a:lstStyle>
            <a:lvl1pPr marL="228600" indent="0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1pPr>
            <a:lvl2pPr marL="228600" indent="457200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2pPr>
            <a:lvl3pPr marL="228600" indent="914400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3pPr>
            <a:lvl4pPr marL="228600" indent="1371600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4pPr>
            <a:lvl5pPr marL="228600" indent="1828800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5pPr>
          </a:lstStyle>
          <a:p>
            <a:pPr lvl="0">
              <a:defRPr sz="1800"/>
            </a:pPr>
            <a:r>
              <a:rPr sz="1400"/>
              <a:t>Nível de Corpo Um</a:t>
            </a:r>
            <a:endParaRPr sz="1400"/>
          </a:p>
          <a:p>
            <a:pPr lvl="1">
              <a:defRPr sz="1800"/>
            </a:pPr>
            <a:r>
              <a:rPr sz="1400"/>
              <a:t>Nível de Corpo Dois</a:t>
            </a:r>
            <a:endParaRPr sz="1400"/>
          </a:p>
          <a:p>
            <a:pPr lvl="2">
              <a:defRPr sz="1800"/>
            </a:pPr>
            <a:r>
              <a:rPr sz="1400"/>
              <a:t>Nível de Corpo Três</a:t>
            </a:r>
            <a:endParaRPr sz="1400"/>
          </a:p>
          <a:p>
            <a:pPr lvl="3">
              <a:defRPr sz="1800"/>
            </a:pPr>
            <a:r>
              <a:rPr sz="1400"/>
              <a:t>Nível de Corpo Quatro</a:t>
            </a:r>
            <a:endParaRPr sz="1400"/>
          </a:p>
          <a:p>
            <a:pPr lvl="4">
              <a:defRPr sz="1800"/>
            </a:pPr>
            <a:r>
              <a:rPr sz="1400"/>
              <a:t>Nível de Corpo Cinco</a:t>
            </a:r>
          </a:p>
        </p:txBody>
      </p:sp>
      <p:sp>
        <p:nvSpPr>
          <p:cNvPr id="68" name="Shape 68"/>
          <p:cNvSpPr/>
          <p:nvPr>
            <p:ph type="sldNum" sz="quarter" idx="2"/>
          </p:nvPr>
        </p:nvSpPr>
        <p:spPr>
          <a:xfrm>
            <a:off x="8472486" y="4669170"/>
            <a:ext cx="549301" cy="380234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>
            <p:ph type="title"/>
          </p:nvPr>
        </p:nvSpPr>
        <p:spPr>
          <a:xfrm>
            <a:off x="311150" y="444500"/>
            <a:ext cx="8521800" cy="8223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>
              <a:defRPr sz="1800"/>
            </a:pPr>
            <a:r>
              <a:rPr sz="1400"/>
              <a:t>Texto do Título</a:t>
            </a:r>
          </a:p>
        </p:txBody>
      </p:sp>
      <p:sp>
        <p:nvSpPr>
          <p:cNvPr id="71" name="Shape 71"/>
          <p:cNvSpPr/>
          <p:nvPr>
            <p:ph type="body" idx="1"/>
          </p:nvPr>
        </p:nvSpPr>
        <p:spPr>
          <a:xfrm>
            <a:off x="311150" y="1266825"/>
            <a:ext cx="8521800" cy="3876675"/>
          </a:xfrm>
          <a:prstGeom prst="rect">
            <a:avLst/>
          </a:prstGeom>
        </p:spPr>
        <p:txBody>
          <a:bodyPr/>
          <a:lstStyle>
            <a:lvl1pPr marL="228600" indent="0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1pPr>
            <a:lvl2pPr marL="228600" indent="457200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2pPr>
            <a:lvl3pPr marL="228600" indent="914400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3pPr>
            <a:lvl4pPr marL="228600" indent="1371600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4pPr>
            <a:lvl5pPr marL="228600" indent="1828800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5pPr>
          </a:lstStyle>
          <a:p>
            <a:pPr lvl="0">
              <a:defRPr sz="1800"/>
            </a:pPr>
            <a:r>
              <a:rPr sz="1400"/>
              <a:t>Nível de Corpo Um</a:t>
            </a:r>
            <a:endParaRPr sz="1400"/>
          </a:p>
          <a:p>
            <a:pPr lvl="1">
              <a:defRPr sz="1800"/>
            </a:pPr>
            <a:r>
              <a:rPr sz="1400"/>
              <a:t>Nível de Corpo Dois</a:t>
            </a:r>
            <a:endParaRPr sz="1400"/>
          </a:p>
          <a:p>
            <a:pPr lvl="2">
              <a:defRPr sz="1800"/>
            </a:pPr>
            <a:r>
              <a:rPr sz="1400"/>
              <a:t>Nível de Corpo Três</a:t>
            </a:r>
            <a:endParaRPr sz="1400"/>
          </a:p>
          <a:p>
            <a:pPr lvl="3">
              <a:defRPr sz="1800"/>
            </a:pPr>
            <a:r>
              <a:rPr sz="1400"/>
              <a:t>Nível de Corpo Quatro</a:t>
            </a:r>
            <a:endParaRPr sz="1400"/>
          </a:p>
          <a:p>
            <a:pPr lvl="4">
              <a:defRPr sz="1800"/>
            </a:pPr>
            <a:r>
              <a:rPr sz="1400"/>
              <a:t>Nível de Corpo Cinco</a:t>
            </a:r>
          </a:p>
        </p:txBody>
      </p:sp>
      <p:sp>
        <p:nvSpPr>
          <p:cNvPr id="72" name="Shape 72"/>
          <p:cNvSpPr/>
          <p:nvPr>
            <p:ph type="sldNum" sz="quarter" idx="2"/>
          </p:nvPr>
        </p:nvSpPr>
        <p:spPr>
          <a:xfrm>
            <a:off x="8472486" y="4669170"/>
            <a:ext cx="549301" cy="380234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>
            <p:ph type="title"/>
          </p:nvPr>
        </p:nvSpPr>
        <p:spPr>
          <a:xfrm>
            <a:off x="311699" y="2150849"/>
            <a:ext cx="8520602" cy="841801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pPr lvl="0">
              <a:defRPr sz="1800"/>
            </a:pPr>
            <a:r>
              <a:rPr sz="3600"/>
              <a:t>Texto do Título</a:t>
            </a:r>
          </a:p>
        </p:txBody>
      </p:sp>
      <p:sp>
        <p:nvSpPr>
          <p:cNvPr id="11" name="Shape 1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ig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/>
          <p:nvPr/>
        </p:nvSpPr>
        <p:spPr>
          <a:xfrm>
            <a:off x="0" y="5045075"/>
            <a:ext cx="9144000" cy="98401"/>
          </a:xfrm>
          <a:prstGeom prst="rect">
            <a:avLst/>
          </a:prstGeom>
          <a:solidFill>
            <a:srgbClr val="B3A77D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75" name="Shape 75"/>
          <p:cNvSpPr/>
          <p:nvPr>
            <p:ph type="title"/>
          </p:nvPr>
        </p:nvSpPr>
        <p:spPr>
          <a:xfrm>
            <a:off x="311699" y="1152450"/>
            <a:ext cx="8520602" cy="1843200"/>
          </a:xfrm>
          <a:prstGeom prst="rect">
            <a:avLst/>
          </a:prstGeom>
        </p:spPr>
        <p:txBody>
          <a:bodyPr anchor="ctr"/>
          <a:lstStyle>
            <a:lvl1pPr algn="ctr">
              <a:defRPr sz="13000">
                <a:solidFill>
                  <a:srgbClr val="4DB6AC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3000">
                <a:solidFill>
                  <a:srgbClr val="4DB6AC"/>
                </a:solidFill>
              </a:rPr>
              <a:t>Texto do Título</a:t>
            </a:r>
          </a:p>
        </p:txBody>
      </p:sp>
      <p:sp>
        <p:nvSpPr>
          <p:cNvPr id="76" name="Shape 76"/>
          <p:cNvSpPr/>
          <p:nvPr>
            <p:ph type="body" idx="1"/>
          </p:nvPr>
        </p:nvSpPr>
        <p:spPr>
          <a:xfrm>
            <a:off x="311699" y="2995650"/>
            <a:ext cx="8520602" cy="2147850"/>
          </a:xfrm>
          <a:prstGeom prst="rect">
            <a:avLst/>
          </a:prstGeom>
        </p:spPr>
        <p:txBody>
          <a:bodyPr/>
          <a:lstStyle>
            <a:lvl1pPr marL="228600" indent="0" algn="ctr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1pPr>
            <a:lvl2pPr marL="228600" indent="457200" algn="ctr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2pPr>
            <a:lvl3pPr marL="228600" indent="914400" algn="ctr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3pPr>
            <a:lvl4pPr marL="228600" indent="1371600" algn="ctr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4pPr>
            <a:lvl5pPr marL="228600" indent="1828800" algn="ctr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5pPr>
          </a:lstStyle>
          <a:p>
            <a:pPr lvl="0">
              <a:defRPr sz="1800"/>
            </a:pPr>
            <a:r>
              <a:rPr sz="1400"/>
              <a:t>Nível de Corpo Um</a:t>
            </a:r>
            <a:endParaRPr sz="1400"/>
          </a:p>
          <a:p>
            <a:pPr lvl="1">
              <a:defRPr sz="1800"/>
            </a:pPr>
            <a:r>
              <a:rPr sz="1400"/>
              <a:t>Nível de Corpo Dois</a:t>
            </a:r>
            <a:endParaRPr sz="1400"/>
          </a:p>
          <a:p>
            <a:pPr lvl="2">
              <a:defRPr sz="1800"/>
            </a:pPr>
            <a:r>
              <a:rPr sz="1400"/>
              <a:t>Nível de Corpo Três</a:t>
            </a:r>
            <a:endParaRPr sz="1400"/>
          </a:p>
          <a:p>
            <a:pPr lvl="3">
              <a:defRPr sz="1800"/>
            </a:pPr>
            <a:r>
              <a:rPr sz="1400"/>
              <a:t>Nível de Corpo Quatro</a:t>
            </a:r>
            <a:endParaRPr sz="1400"/>
          </a:p>
          <a:p>
            <a:pPr lvl="4">
              <a:defRPr sz="1800"/>
            </a:pPr>
            <a:r>
              <a:rPr sz="1400"/>
              <a:t>Nível de Corpo Cinco</a:t>
            </a:r>
          </a:p>
        </p:txBody>
      </p:sp>
      <p:sp>
        <p:nvSpPr>
          <p:cNvPr id="77" name="Shape 77"/>
          <p:cNvSpPr/>
          <p:nvPr>
            <p:ph type="sldNum" sz="quarter" idx="2"/>
          </p:nvPr>
        </p:nvSpPr>
        <p:spPr>
          <a:xfrm>
            <a:off x="8472486" y="4669170"/>
            <a:ext cx="549301" cy="380234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/>
        </p:nvSpPr>
        <p:spPr>
          <a:xfrm>
            <a:off x="0" y="5045075"/>
            <a:ext cx="9144000" cy="98401"/>
          </a:xfrm>
          <a:prstGeom prst="rect">
            <a:avLst/>
          </a:prstGeom>
          <a:solidFill>
            <a:srgbClr val="4DB6AC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80" name="Shape 80"/>
          <p:cNvSpPr/>
          <p:nvPr>
            <p:ph type="title"/>
          </p:nvPr>
        </p:nvSpPr>
        <p:spPr>
          <a:xfrm>
            <a:off x="311699" y="445025"/>
            <a:ext cx="8520602" cy="821301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>
              <a:defRPr sz="1800"/>
            </a:pPr>
            <a:r>
              <a:rPr sz="1400"/>
              <a:t>Texto do Título</a:t>
            </a:r>
          </a:p>
        </p:txBody>
      </p:sp>
      <p:sp>
        <p:nvSpPr>
          <p:cNvPr id="81" name="Shape 81"/>
          <p:cNvSpPr/>
          <p:nvPr>
            <p:ph type="body" idx="1"/>
          </p:nvPr>
        </p:nvSpPr>
        <p:spPr>
          <a:xfrm>
            <a:off x="311699" y="1266325"/>
            <a:ext cx="8520602" cy="3877175"/>
          </a:xfrm>
          <a:prstGeom prst="rect">
            <a:avLst/>
          </a:prstGeom>
        </p:spPr>
        <p:txBody>
          <a:bodyPr/>
          <a:lstStyle>
            <a:lvl1pPr marL="228600" indent="0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1pPr>
            <a:lvl2pPr marL="228600" indent="457200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2pPr>
            <a:lvl3pPr marL="228600" indent="914400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3pPr>
            <a:lvl4pPr marL="228600" indent="1371600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4pPr>
            <a:lvl5pPr marL="228600" indent="1828800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5pPr>
          </a:lstStyle>
          <a:p>
            <a:pPr lvl="0">
              <a:defRPr sz="1800"/>
            </a:pPr>
            <a:r>
              <a:rPr sz="1400"/>
              <a:t>Nível de Corpo Um</a:t>
            </a:r>
            <a:endParaRPr sz="1400"/>
          </a:p>
          <a:p>
            <a:pPr lvl="1">
              <a:defRPr sz="1800"/>
            </a:pPr>
            <a:r>
              <a:rPr sz="1400"/>
              <a:t>Nível de Corpo Dois</a:t>
            </a:r>
            <a:endParaRPr sz="1400"/>
          </a:p>
          <a:p>
            <a:pPr lvl="2">
              <a:defRPr sz="1800"/>
            </a:pPr>
            <a:r>
              <a:rPr sz="1400"/>
              <a:t>Nível de Corpo Três</a:t>
            </a:r>
            <a:endParaRPr sz="1400"/>
          </a:p>
          <a:p>
            <a:pPr lvl="3">
              <a:defRPr sz="1800"/>
            </a:pPr>
            <a:r>
              <a:rPr sz="1400"/>
              <a:t>Nível de Corpo Quatro</a:t>
            </a:r>
            <a:endParaRPr sz="1400"/>
          </a:p>
          <a:p>
            <a:pPr lvl="4">
              <a:defRPr sz="1800"/>
            </a:pPr>
            <a:r>
              <a:rPr sz="1400"/>
              <a:t>Nível de Corpo Cinco</a:t>
            </a:r>
          </a:p>
        </p:txBody>
      </p:sp>
      <p:sp>
        <p:nvSpPr>
          <p:cNvPr id="82" name="Shape 82"/>
          <p:cNvSpPr/>
          <p:nvPr>
            <p:ph type="sldNum" sz="quarter" idx="2"/>
          </p:nvPr>
        </p:nvSpPr>
        <p:spPr>
          <a:xfrm>
            <a:off x="8472486" y="4669170"/>
            <a:ext cx="549301" cy="380234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ig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/>
        </p:nvSpPr>
        <p:spPr>
          <a:xfrm>
            <a:off x="0" y="5045075"/>
            <a:ext cx="9144000" cy="98401"/>
          </a:xfrm>
          <a:prstGeom prst="rect">
            <a:avLst/>
          </a:prstGeom>
          <a:solidFill>
            <a:srgbClr val="B3A77D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85" name="Shape 85"/>
          <p:cNvSpPr/>
          <p:nvPr>
            <p:ph type="title"/>
          </p:nvPr>
        </p:nvSpPr>
        <p:spPr>
          <a:xfrm>
            <a:off x="311699" y="1152450"/>
            <a:ext cx="8520602" cy="1843200"/>
          </a:xfrm>
          <a:prstGeom prst="rect">
            <a:avLst/>
          </a:prstGeom>
        </p:spPr>
        <p:txBody>
          <a:bodyPr anchor="ctr"/>
          <a:lstStyle>
            <a:lvl1pPr algn="ctr">
              <a:defRPr sz="13000">
                <a:solidFill>
                  <a:srgbClr val="4DB6AC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3000">
                <a:solidFill>
                  <a:srgbClr val="4DB6AC"/>
                </a:solidFill>
              </a:rPr>
              <a:t>Texto do Título</a:t>
            </a:r>
          </a:p>
        </p:txBody>
      </p:sp>
      <p:sp>
        <p:nvSpPr>
          <p:cNvPr id="86" name="Shape 86"/>
          <p:cNvSpPr/>
          <p:nvPr>
            <p:ph type="body" idx="1"/>
          </p:nvPr>
        </p:nvSpPr>
        <p:spPr>
          <a:xfrm>
            <a:off x="311699" y="2995650"/>
            <a:ext cx="8520602" cy="2147850"/>
          </a:xfrm>
          <a:prstGeom prst="rect">
            <a:avLst/>
          </a:prstGeom>
        </p:spPr>
        <p:txBody>
          <a:bodyPr/>
          <a:lstStyle>
            <a:lvl1pPr marL="228600" indent="0" algn="ctr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1pPr>
            <a:lvl2pPr marL="228600" indent="457200" algn="ctr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2pPr>
            <a:lvl3pPr marL="228600" indent="914400" algn="ctr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3pPr>
            <a:lvl4pPr marL="228600" indent="1371600" algn="ctr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4pPr>
            <a:lvl5pPr marL="228600" indent="1828800" algn="ctr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5pPr>
          </a:lstStyle>
          <a:p>
            <a:pPr lvl="0">
              <a:defRPr sz="1800"/>
            </a:pPr>
            <a:r>
              <a:rPr sz="1400"/>
              <a:t>Nível de Corpo Um</a:t>
            </a:r>
            <a:endParaRPr sz="1400"/>
          </a:p>
          <a:p>
            <a:pPr lvl="1">
              <a:defRPr sz="1800"/>
            </a:pPr>
            <a:r>
              <a:rPr sz="1400"/>
              <a:t>Nível de Corpo Dois</a:t>
            </a:r>
            <a:endParaRPr sz="1400"/>
          </a:p>
          <a:p>
            <a:pPr lvl="2">
              <a:defRPr sz="1800"/>
            </a:pPr>
            <a:r>
              <a:rPr sz="1400"/>
              <a:t>Nível de Corpo Três</a:t>
            </a:r>
            <a:endParaRPr sz="1400"/>
          </a:p>
          <a:p>
            <a:pPr lvl="3">
              <a:defRPr sz="1800"/>
            </a:pPr>
            <a:r>
              <a:rPr sz="1400"/>
              <a:t>Nível de Corpo Quatro</a:t>
            </a:r>
            <a:endParaRPr sz="1400"/>
          </a:p>
          <a:p>
            <a:pPr lvl="4">
              <a:defRPr sz="1800"/>
            </a:pPr>
            <a:r>
              <a:rPr sz="1400"/>
              <a:t>Nível de Corpo Cinco</a:t>
            </a:r>
          </a:p>
        </p:txBody>
      </p:sp>
      <p:sp>
        <p:nvSpPr>
          <p:cNvPr id="87" name="Shape 87"/>
          <p:cNvSpPr/>
          <p:nvPr>
            <p:ph type="sldNum" sz="quarter" idx="2"/>
          </p:nvPr>
        </p:nvSpPr>
        <p:spPr>
          <a:xfrm>
            <a:off x="8472486" y="4669170"/>
            <a:ext cx="549301" cy="380234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Section title and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4DB6AC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90" name="Shape 90"/>
          <p:cNvSpPr/>
          <p:nvPr/>
        </p:nvSpPr>
        <p:spPr>
          <a:xfrm>
            <a:off x="5029200" y="4495800"/>
            <a:ext cx="468301" cy="0"/>
          </a:xfrm>
          <a:prstGeom prst="line">
            <a:avLst/>
          </a:prstGeom>
          <a:ln w="19050">
            <a:solidFill>
              <a:srgbClr val="FFFFFF"/>
            </a:solidFill>
            <a:miter/>
          </a:ln>
        </p:spPr>
        <p:txBody>
          <a:bodyPr lIns="0" tIns="0" rIns="0" bIns="0"/>
          <a:lstStyle/>
          <a:p>
            <a:pPr lvl="0" defTabSz="457200">
              <a:defRPr sz="1200">
                <a:latin typeface="+mj-lt"/>
                <a:ea typeface="+mj-ea"/>
                <a:cs typeface="+mj-cs"/>
                <a:sym typeface="Helvetica"/>
              </a:defRPr>
            </a:pPr>
          </a:p>
        </p:txBody>
      </p:sp>
      <p:sp>
        <p:nvSpPr>
          <p:cNvPr id="91" name="Shape 91"/>
          <p:cNvSpPr/>
          <p:nvPr>
            <p:ph type="title"/>
          </p:nvPr>
        </p:nvSpPr>
        <p:spPr>
          <a:xfrm>
            <a:off x="265500" y="0"/>
            <a:ext cx="4045200" cy="2715475"/>
          </a:xfrm>
          <a:prstGeom prst="rect">
            <a:avLst/>
          </a:prstGeom>
        </p:spPr>
        <p:txBody>
          <a:bodyPr anchor="b"/>
          <a:lstStyle>
            <a:lvl1pPr algn="ctr">
              <a:defRPr sz="4200"/>
            </a:lvl1pPr>
          </a:lstStyle>
          <a:p>
            <a:pPr lvl="0">
              <a:defRPr sz="1800"/>
            </a:pPr>
            <a:r>
              <a:rPr sz="4200"/>
              <a:t>Texto do Título</a:t>
            </a:r>
          </a:p>
        </p:txBody>
      </p:sp>
      <p:sp>
        <p:nvSpPr>
          <p:cNvPr id="92" name="Shape 92"/>
          <p:cNvSpPr/>
          <p:nvPr>
            <p:ph type="body" idx="1"/>
          </p:nvPr>
        </p:nvSpPr>
        <p:spPr>
          <a:xfrm>
            <a:off x="265500" y="2726875"/>
            <a:ext cx="4045200" cy="241662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ClrTx/>
              <a:buSzTx/>
              <a:buFontTx/>
              <a:buNone/>
              <a:defRPr sz="2100">
                <a:solidFill>
                  <a:srgbClr val="000000"/>
                </a:solidFill>
              </a:defRPr>
            </a:lvl1pPr>
            <a:lvl2pPr marL="0" indent="0" algn="ctr">
              <a:lnSpc>
                <a:spcPct val="100000"/>
              </a:lnSpc>
              <a:buClrTx/>
              <a:buSzTx/>
              <a:buFontTx/>
              <a:buNone/>
              <a:defRPr sz="2100">
                <a:solidFill>
                  <a:srgbClr val="000000"/>
                </a:solidFill>
              </a:defRPr>
            </a:lvl2pPr>
            <a:lvl3pPr marL="0" indent="0" algn="ctr">
              <a:lnSpc>
                <a:spcPct val="100000"/>
              </a:lnSpc>
              <a:buClrTx/>
              <a:buSzTx/>
              <a:buFontTx/>
              <a:buNone/>
              <a:defRPr sz="2100">
                <a:solidFill>
                  <a:srgbClr val="000000"/>
                </a:solidFill>
              </a:defRPr>
            </a:lvl3pPr>
            <a:lvl4pPr marL="0" indent="0" algn="ctr">
              <a:lnSpc>
                <a:spcPct val="100000"/>
              </a:lnSpc>
              <a:buClrTx/>
              <a:buSzTx/>
              <a:buFontTx/>
              <a:buNone/>
              <a:defRPr sz="2100">
                <a:solidFill>
                  <a:srgbClr val="000000"/>
                </a:solidFill>
              </a:defRPr>
            </a:lvl4pPr>
            <a:lvl5pPr marL="0" indent="0" algn="ctr">
              <a:lnSpc>
                <a:spcPct val="100000"/>
              </a:lnSpc>
              <a:buClrTx/>
              <a:buSzTx/>
              <a:buFontTx/>
              <a:buNone/>
              <a:defRPr sz="2100">
                <a:solidFill>
                  <a:srgbClr val="000000"/>
                </a:solidFill>
              </a:defRPr>
            </a:lvl5pPr>
          </a:lstStyle>
          <a:p>
            <a:pPr lvl="0">
              <a:defRPr sz="1800"/>
            </a:pPr>
            <a:r>
              <a:rPr sz="2100"/>
              <a:t>Nível de Corpo Um</a:t>
            </a:r>
            <a:endParaRPr sz="2100"/>
          </a:p>
          <a:p>
            <a:pPr lvl="1">
              <a:defRPr sz="1800"/>
            </a:pPr>
            <a:r>
              <a:rPr sz="2100"/>
              <a:t>Nível de Corpo Dois</a:t>
            </a:r>
            <a:endParaRPr sz="2100"/>
          </a:p>
          <a:p>
            <a:pPr lvl="2">
              <a:defRPr sz="1800"/>
            </a:pPr>
            <a:r>
              <a:rPr sz="2100"/>
              <a:t>Nível de Corpo Três</a:t>
            </a:r>
            <a:endParaRPr sz="2100"/>
          </a:p>
          <a:p>
            <a:pPr lvl="3">
              <a:defRPr sz="1800"/>
            </a:pPr>
            <a:r>
              <a:rPr sz="2100"/>
              <a:t>Nível de Corpo Quatro</a:t>
            </a:r>
            <a:endParaRPr sz="2100"/>
          </a:p>
          <a:p>
            <a:pPr lvl="4">
              <a:defRPr sz="1800"/>
            </a:pPr>
            <a:r>
              <a:rPr sz="2100"/>
              <a:t>Nível de Corpo Cinco</a:t>
            </a:r>
          </a:p>
        </p:txBody>
      </p:sp>
      <p:sp>
        <p:nvSpPr>
          <p:cNvPr id="93" name="Shape 93"/>
          <p:cNvSpPr/>
          <p:nvPr>
            <p:ph type="sldNum" sz="quarter" idx="2"/>
          </p:nvPr>
        </p:nvSpPr>
        <p:spPr>
          <a:xfrm>
            <a:off x="8472486" y="4669170"/>
            <a:ext cx="549301" cy="380234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rgbClr val="FFFFFF"/>
                </a:solidFill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On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/>
          <p:nvPr>
            <p:ph type="title"/>
          </p:nvPr>
        </p:nvSpPr>
        <p:spPr>
          <a:xfrm>
            <a:off x="311699" y="0"/>
            <a:ext cx="2808001" cy="13113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Texto do Título</a:t>
            </a:r>
          </a:p>
        </p:txBody>
      </p:sp>
      <p:sp>
        <p:nvSpPr>
          <p:cNvPr id="96" name="Shape 96"/>
          <p:cNvSpPr/>
          <p:nvPr>
            <p:ph type="body" idx="1"/>
          </p:nvPr>
        </p:nvSpPr>
        <p:spPr>
          <a:xfrm>
            <a:off x="311699" y="1389599"/>
            <a:ext cx="2808001" cy="3753902"/>
          </a:xfrm>
          <a:prstGeom prst="rect">
            <a:avLst/>
          </a:prstGeom>
        </p:spPr>
        <p:txBody>
          <a:bodyPr/>
          <a:lstStyle>
            <a:lvl1pPr marL="228600" indent="0">
              <a:lnSpc>
                <a:spcPct val="100000"/>
              </a:lnSpc>
              <a:buClrTx/>
              <a:buSzTx/>
              <a:buFontTx/>
              <a:buNone/>
              <a:defRPr sz="1200">
                <a:solidFill>
                  <a:srgbClr val="000000"/>
                </a:solidFill>
              </a:defRPr>
            </a:lvl1pPr>
            <a:lvl2pPr marL="228600" indent="457200">
              <a:lnSpc>
                <a:spcPct val="100000"/>
              </a:lnSpc>
              <a:buClrTx/>
              <a:buSzTx/>
              <a:buFontTx/>
              <a:buNone/>
              <a:defRPr sz="1200">
                <a:solidFill>
                  <a:srgbClr val="000000"/>
                </a:solidFill>
              </a:defRPr>
            </a:lvl2pPr>
            <a:lvl3pPr marL="228600" indent="914400">
              <a:lnSpc>
                <a:spcPct val="100000"/>
              </a:lnSpc>
              <a:buClrTx/>
              <a:buSzTx/>
              <a:buFontTx/>
              <a:buNone/>
              <a:defRPr sz="1200">
                <a:solidFill>
                  <a:srgbClr val="000000"/>
                </a:solidFill>
              </a:defRPr>
            </a:lvl3pPr>
            <a:lvl4pPr marL="228600" indent="1371600">
              <a:lnSpc>
                <a:spcPct val="100000"/>
              </a:lnSpc>
              <a:buClrTx/>
              <a:buSzTx/>
              <a:buFontTx/>
              <a:buNone/>
              <a:defRPr sz="1200">
                <a:solidFill>
                  <a:srgbClr val="000000"/>
                </a:solidFill>
              </a:defRPr>
            </a:lvl4pPr>
            <a:lvl5pPr marL="228600" indent="1828800">
              <a:lnSpc>
                <a:spcPct val="100000"/>
              </a:lnSpc>
              <a:buClrTx/>
              <a:buSzTx/>
              <a:buFontTx/>
              <a:buNone/>
              <a:defRPr sz="1200">
                <a:solidFill>
                  <a:srgbClr val="000000"/>
                </a:solidFill>
              </a:defRPr>
            </a:lvl5pPr>
          </a:lstStyle>
          <a:p>
            <a:pPr lvl="0">
              <a:defRPr sz="1800"/>
            </a:pPr>
            <a:r>
              <a:rPr sz="1200"/>
              <a:t>Nível de Corpo Um</a:t>
            </a:r>
            <a:endParaRPr sz="1200"/>
          </a:p>
          <a:p>
            <a:pPr lvl="1">
              <a:defRPr sz="1800"/>
            </a:pPr>
            <a:r>
              <a:rPr sz="1200"/>
              <a:t>Nível de Corpo Dois</a:t>
            </a:r>
            <a:endParaRPr sz="1200"/>
          </a:p>
          <a:p>
            <a:pPr lvl="2">
              <a:defRPr sz="1800"/>
            </a:pPr>
            <a:r>
              <a:rPr sz="1200"/>
              <a:t>Nível de Corpo Três</a:t>
            </a:r>
            <a:endParaRPr sz="1200"/>
          </a:p>
          <a:p>
            <a:pPr lvl="3">
              <a:defRPr sz="1800"/>
            </a:pPr>
            <a:r>
              <a:rPr sz="1200"/>
              <a:t>Nível de Corpo Quatro</a:t>
            </a:r>
            <a:endParaRPr sz="1200"/>
          </a:p>
          <a:p>
            <a:pPr lvl="4">
              <a:defRPr sz="1800"/>
            </a:pPr>
            <a:r>
              <a:rPr sz="1200"/>
              <a:t>Nível de Corpo Cinco</a:t>
            </a:r>
          </a:p>
        </p:txBody>
      </p:sp>
      <p:sp>
        <p:nvSpPr>
          <p:cNvPr id="97" name="Shape 97"/>
          <p:cNvSpPr/>
          <p:nvPr>
            <p:ph type="sldNum" sz="quarter" idx="2"/>
          </p:nvPr>
        </p:nvSpPr>
        <p:spPr>
          <a:xfrm>
            <a:off x="8472486" y="4669170"/>
            <a:ext cx="549301" cy="380234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>
            <p:ph type="title"/>
          </p:nvPr>
        </p:nvSpPr>
        <p:spPr>
          <a:xfrm>
            <a:off x="311699" y="445025"/>
            <a:ext cx="8520602" cy="75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>
              <a:defRPr sz="1800"/>
            </a:pPr>
            <a:r>
              <a:rPr sz="1400"/>
              <a:t>Texto do Título</a:t>
            </a:r>
          </a:p>
        </p:txBody>
      </p:sp>
      <p:sp>
        <p:nvSpPr>
          <p:cNvPr id="100" name="Shape 100"/>
          <p:cNvSpPr/>
          <p:nvPr>
            <p:ph type="sldNum" sz="quarter" idx="2"/>
          </p:nvPr>
        </p:nvSpPr>
        <p:spPr>
          <a:xfrm>
            <a:off x="8472486" y="4669170"/>
            <a:ext cx="549301" cy="380234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sldNum" sz="quarter" idx="2"/>
          </p:nvPr>
        </p:nvSpPr>
        <p:spPr>
          <a:xfrm>
            <a:off x="8472486" y="4669170"/>
            <a:ext cx="549301" cy="380234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/>
          <p:nvPr>
            <p:ph type="title"/>
          </p:nvPr>
        </p:nvSpPr>
        <p:spPr>
          <a:xfrm>
            <a:off x="311699" y="445025"/>
            <a:ext cx="8520602" cy="821151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>
              <a:defRPr sz="1800"/>
            </a:pPr>
            <a:r>
              <a:rPr sz="1400"/>
              <a:t>Texto do Título</a:t>
            </a:r>
          </a:p>
        </p:txBody>
      </p:sp>
      <p:sp>
        <p:nvSpPr>
          <p:cNvPr id="105" name="Shape 105"/>
          <p:cNvSpPr/>
          <p:nvPr>
            <p:ph type="body" idx="1"/>
          </p:nvPr>
        </p:nvSpPr>
        <p:spPr>
          <a:xfrm>
            <a:off x="311699" y="1266175"/>
            <a:ext cx="3999902" cy="3877325"/>
          </a:xfrm>
          <a:prstGeom prst="rect">
            <a:avLst/>
          </a:prstGeom>
        </p:spPr>
        <p:txBody>
          <a:bodyPr/>
          <a:lstStyle>
            <a:lvl1pPr marL="228600" indent="0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1pPr>
            <a:lvl2pPr marL="228600" indent="457200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2pPr>
            <a:lvl3pPr marL="228600" indent="914400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3pPr>
            <a:lvl4pPr marL="228600" indent="1371600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4pPr>
            <a:lvl5pPr marL="228600" indent="1828800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5pPr>
          </a:lstStyle>
          <a:p>
            <a:pPr lvl="0">
              <a:defRPr sz="1800"/>
            </a:pPr>
            <a:r>
              <a:rPr sz="1400"/>
              <a:t>Nível de Corpo Um</a:t>
            </a:r>
            <a:endParaRPr sz="1400"/>
          </a:p>
          <a:p>
            <a:pPr lvl="1">
              <a:defRPr sz="1800"/>
            </a:pPr>
            <a:r>
              <a:rPr sz="1400"/>
              <a:t>Nível de Corpo Dois</a:t>
            </a:r>
            <a:endParaRPr sz="1400"/>
          </a:p>
          <a:p>
            <a:pPr lvl="2">
              <a:defRPr sz="1800"/>
            </a:pPr>
            <a:r>
              <a:rPr sz="1400"/>
              <a:t>Nível de Corpo Três</a:t>
            </a:r>
            <a:endParaRPr sz="1400"/>
          </a:p>
          <a:p>
            <a:pPr lvl="3">
              <a:defRPr sz="1800"/>
            </a:pPr>
            <a:r>
              <a:rPr sz="1400"/>
              <a:t>Nível de Corpo Quatro</a:t>
            </a:r>
            <a:endParaRPr sz="1400"/>
          </a:p>
          <a:p>
            <a:pPr lvl="4">
              <a:defRPr sz="1800"/>
            </a:pPr>
            <a:r>
              <a:rPr sz="1400"/>
              <a:t>Nível de Corpo Cinco</a:t>
            </a:r>
          </a:p>
        </p:txBody>
      </p:sp>
      <p:sp>
        <p:nvSpPr>
          <p:cNvPr id="106" name="Shape 106"/>
          <p:cNvSpPr/>
          <p:nvPr>
            <p:ph type="sldNum" sz="quarter" idx="2"/>
          </p:nvPr>
        </p:nvSpPr>
        <p:spPr>
          <a:xfrm>
            <a:off x="8472486" y="4669170"/>
            <a:ext cx="549301" cy="380234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/>
          <p:nvPr>
            <p:ph type="title"/>
          </p:nvPr>
        </p:nvSpPr>
        <p:spPr>
          <a:xfrm>
            <a:off x="311150" y="444500"/>
            <a:ext cx="8521800" cy="8223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>
              <a:defRPr sz="1800"/>
            </a:pPr>
            <a:r>
              <a:rPr sz="1400"/>
              <a:t>Texto do Título</a:t>
            </a:r>
          </a:p>
        </p:txBody>
      </p:sp>
      <p:sp>
        <p:nvSpPr>
          <p:cNvPr id="109" name="Shape 109"/>
          <p:cNvSpPr/>
          <p:nvPr>
            <p:ph type="body" idx="1"/>
          </p:nvPr>
        </p:nvSpPr>
        <p:spPr>
          <a:xfrm>
            <a:off x="311150" y="1266825"/>
            <a:ext cx="8521800" cy="3876675"/>
          </a:xfrm>
          <a:prstGeom prst="rect">
            <a:avLst/>
          </a:prstGeom>
        </p:spPr>
        <p:txBody>
          <a:bodyPr/>
          <a:lstStyle>
            <a:lvl1pPr marL="228600" indent="0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1pPr>
            <a:lvl2pPr marL="228600" indent="457200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2pPr>
            <a:lvl3pPr marL="228600" indent="914400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3pPr>
            <a:lvl4pPr marL="228600" indent="1371600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4pPr>
            <a:lvl5pPr marL="228600" indent="1828800">
              <a:lnSpc>
                <a:spcPct val="100000"/>
              </a:lnSpc>
              <a:buClrTx/>
              <a:buSzTx/>
              <a:buFontTx/>
              <a:buNone/>
              <a:defRPr sz="1400">
                <a:solidFill>
                  <a:srgbClr val="000000"/>
                </a:solidFill>
              </a:defRPr>
            </a:lvl5pPr>
          </a:lstStyle>
          <a:p>
            <a:pPr lvl="0">
              <a:defRPr sz="1800"/>
            </a:pPr>
            <a:r>
              <a:rPr sz="1400"/>
              <a:t>Nível de Corpo Um</a:t>
            </a:r>
            <a:endParaRPr sz="1400"/>
          </a:p>
          <a:p>
            <a:pPr lvl="1">
              <a:defRPr sz="1800"/>
            </a:pPr>
            <a:r>
              <a:rPr sz="1400"/>
              <a:t>Nível de Corpo Dois</a:t>
            </a:r>
            <a:endParaRPr sz="1400"/>
          </a:p>
          <a:p>
            <a:pPr lvl="2">
              <a:defRPr sz="1800"/>
            </a:pPr>
            <a:r>
              <a:rPr sz="1400"/>
              <a:t>Nível de Corpo Três</a:t>
            </a:r>
            <a:endParaRPr sz="1400"/>
          </a:p>
          <a:p>
            <a:pPr lvl="3">
              <a:defRPr sz="1800"/>
            </a:pPr>
            <a:r>
              <a:rPr sz="1400"/>
              <a:t>Nível de Corpo Quatro</a:t>
            </a:r>
            <a:endParaRPr sz="1400"/>
          </a:p>
          <a:p>
            <a:pPr lvl="4">
              <a:defRPr sz="1800"/>
            </a:pPr>
            <a:r>
              <a:rPr sz="1400"/>
              <a:t>Nível de Corpo Cinco</a:t>
            </a:r>
          </a:p>
        </p:txBody>
      </p:sp>
      <p:sp>
        <p:nvSpPr>
          <p:cNvPr id="110" name="Shape 110"/>
          <p:cNvSpPr/>
          <p:nvPr>
            <p:ph type="sldNum" sz="quarter" idx="2"/>
          </p:nvPr>
        </p:nvSpPr>
        <p:spPr>
          <a:xfrm>
            <a:off x="8472486" y="4669170"/>
            <a:ext cx="549301" cy="380234"/>
          </a:xfrm>
          <a:prstGeom prst="rect">
            <a:avLst/>
          </a:prstGeom>
        </p:spPr>
        <p:txBody>
          <a:bodyPr/>
          <a:lstStyle>
            <a:lvl1pPr algn="l">
              <a:defRPr sz="1400">
                <a:solidFill>
                  <a:srgbClr val="000000"/>
                </a:solidFill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800"/>
              <a:t>Texto do Título</a:t>
            </a:r>
          </a:p>
        </p:txBody>
      </p:sp>
      <p:sp>
        <p:nvSpPr>
          <p:cNvPr id="14" name="Shape 1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595959"/>
                </a:solidFill>
              </a:rPr>
              <a:t>Nível de Corpo Um</a:t>
            </a:r>
            <a:endParaRPr>
              <a:solidFill>
                <a:srgbClr val="595959"/>
              </a:solidFill>
            </a:endParaRPr>
          </a:p>
          <a:p>
            <a:pPr lvl="1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595959"/>
                </a:solidFill>
              </a:rPr>
              <a:t>Nível de Corpo Dois</a:t>
            </a:r>
            <a:endParaRPr>
              <a:solidFill>
                <a:srgbClr val="595959"/>
              </a:solidFill>
            </a:endParaRPr>
          </a:p>
          <a:p>
            <a:pPr lvl="2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595959"/>
                </a:solidFill>
              </a:rPr>
              <a:t>Nível de Corpo Três</a:t>
            </a:r>
            <a:endParaRPr>
              <a:solidFill>
                <a:srgbClr val="595959"/>
              </a:solidFill>
            </a:endParaRPr>
          </a:p>
          <a:p>
            <a:pPr lvl="3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595959"/>
                </a:solidFill>
              </a:rPr>
              <a:t>Nível de Corpo Quatro</a:t>
            </a:r>
            <a:endParaRPr>
              <a:solidFill>
                <a:srgbClr val="595959"/>
              </a:solidFill>
            </a:endParaRPr>
          </a:p>
          <a:p>
            <a:pPr lvl="4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595959"/>
                </a:solidFill>
              </a:rPr>
              <a:t>Nível de Corpo Cinco</a:t>
            </a:r>
          </a:p>
        </p:txBody>
      </p:sp>
      <p:sp>
        <p:nvSpPr>
          <p:cNvPr id="15" name="Shape 1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800"/>
              <a:t>Texto do Título</a:t>
            </a:r>
          </a:p>
        </p:txBody>
      </p:sp>
      <p:sp>
        <p:nvSpPr>
          <p:cNvPr id="18" name="Shape 18"/>
          <p:cNvSpPr/>
          <p:nvPr>
            <p:ph type="body" idx="1"/>
          </p:nvPr>
        </p:nvSpPr>
        <p:spPr>
          <a:xfrm>
            <a:off x="311699" y="1152475"/>
            <a:ext cx="3999902" cy="3991025"/>
          </a:xfrm>
          <a:prstGeom prst="rect">
            <a:avLst/>
          </a:prstGeom>
        </p:spPr>
        <p:txBody>
          <a:bodyPr/>
          <a:lstStyle>
            <a:lvl1pPr indent="-317500">
              <a:buSzPts val="1400"/>
              <a:defRPr sz="1400"/>
            </a:lvl1pPr>
            <a:lvl2pPr marL="965200" indent="-355600">
              <a:buSzPts val="1400"/>
              <a:defRPr sz="1400"/>
            </a:lvl2pPr>
            <a:lvl3pPr marL="1422400" indent="-355600">
              <a:buSzPts val="1400"/>
              <a:defRPr sz="1400"/>
            </a:lvl3pPr>
            <a:lvl4pPr marL="1879600" indent="-355600">
              <a:buSzPts val="1400"/>
              <a:defRPr sz="1400"/>
            </a:lvl4pPr>
            <a:lvl5pPr marL="2336800" indent="-355600">
              <a:buSzPts val="1400"/>
              <a:defRPr sz="14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595959"/>
                </a:solidFill>
              </a:rPr>
              <a:t>Nível de Corpo Um</a:t>
            </a:r>
            <a:endParaRPr sz="1400">
              <a:solidFill>
                <a:srgbClr val="595959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595959"/>
                </a:solidFill>
              </a:rPr>
              <a:t>Nível de Corpo Dois</a:t>
            </a:r>
            <a:endParaRPr sz="1400">
              <a:solidFill>
                <a:srgbClr val="595959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595959"/>
                </a:solidFill>
              </a:rPr>
              <a:t>Nível de Corpo Três</a:t>
            </a:r>
            <a:endParaRPr sz="1400">
              <a:solidFill>
                <a:srgbClr val="595959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595959"/>
                </a:solidFill>
              </a:rPr>
              <a:t>Nível de Corpo Quatro</a:t>
            </a:r>
            <a:endParaRPr sz="1400">
              <a:solidFill>
                <a:srgbClr val="595959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400">
                <a:solidFill>
                  <a:srgbClr val="595959"/>
                </a:solidFill>
              </a:rPr>
              <a:t>Nível de Corpo Cinco</a:t>
            </a:r>
          </a:p>
        </p:txBody>
      </p:sp>
      <p:sp>
        <p:nvSpPr>
          <p:cNvPr id="19" name="Shape 1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>
            <p:ph type="title"/>
          </p:nvPr>
        </p:nvSpPr>
        <p:spPr>
          <a:xfrm>
            <a:off x="311699" y="445025"/>
            <a:ext cx="8520602" cy="755125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800"/>
              <a:t>Texto do Título</a:t>
            </a:r>
          </a:p>
        </p:txBody>
      </p:sp>
      <p:sp>
        <p:nvSpPr>
          <p:cNvPr id="22" name="Shape 2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>
            <p:ph type="title"/>
          </p:nvPr>
        </p:nvSpPr>
        <p:spPr>
          <a:xfrm>
            <a:off x="311699" y="0"/>
            <a:ext cx="2808001" cy="13113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>
              <a:defRPr sz="1800"/>
            </a:pPr>
            <a:r>
              <a:rPr sz="2400"/>
              <a:t>Texto do Título</a:t>
            </a:r>
          </a:p>
        </p:txBody>
      </p:sp>
      <p:sp>
        <p:nvSpPr>
          <p:cNvPr id="25" name="Shape 25"/>
          <p:cNvSpPr/>
          <p:nvPr>
            <p:ph type="body" idx="1"/>
          </p:nvPr>
        </p:nvSpPr>
        <p:spPr>
          <a:xfrm>
            <a:off x="311699" y="1389599"/>
            <a:ext cx="2808001" cy="3753902"/>
          </a:xfrm>
          <a:prstGeom prst="rect">
            <a:avLst/>
          </a:prstGeom>
        </p:spPr>
        <p:txBody>
          <a:bodyPr/>
          <a:lstStyle>
            <a:lvl1pPr indent="-304800">
              <a:buSzPts val="1200"/>
              <a:defRPr sz="1200"/>
            </a:lvl1pPr>
            <a:lvl2pPr marL="914400" indent="-304800">
              <a:buSzPts val="1200"/>
              <a:defRPr sz="1200"/>
            </a:lvl2pPr>
            <a:lvl3pPr marL="1371600" indent="-304800">
              <a:buSzPts val="1200"/>
              <a:defRPr sz="1200"/>
            </a:lvl3pPr>
            <a:lvl4pPr marL="1828800" indent="-304800">
              <a:buSzPts val="1200"/>
              <a:defRPr sz="1200"/>
            </a:lvl4pPr>
            <a:lvl5pPr marL="2286000" indent="-304800">
              <a:buSzPts val="1200"/>
              <a:defRPr sz="12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rgbClr val="595959"/>
                </a:solidFill>
              </a:rPr>
              <a:t>Nível de Corpo Um</a:t>
            </a:r>
            <a:endParaRPr sz="1200">
              <a:solidFill>
                <a:srgbClr val="595959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rgbClr val="595959"/>
                </a:solidFill>
              </a:rPr>
              <a:t>Nível de Corpo Dois</a:t>
            </a:r>
            <a:endParaRPr sz="1200">
              <a:solidFill>
                <a:srgbClr val="595959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rgbClr val="595959"/>
                </a:solidFill>
              </a:rPr>
              <a:t>Nível de Corpo Três</a:t>
            </a:r>
            <a:endParaRPr sz="1200">
              <a:solidFill>
                <a:srgbClr val="595959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rgbClr val="595959"/>
                </a:solidFill>
              </a:rPr>
              <a:t>Nível de Corpo Quatro</a:t>
            </a:r>
            <a:endParaRPr sz="1200">
              <a:solidFill>
                <a:srgbClr val="595959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rgbClr val="595959"/>
                </a:solidFill>
              </a:rPr>
              <a:t>Nível de Corpo Cinco</a:t>
            </a:r>
          </a:p>
        </p:txBody>
      </p:sp>
      <p:sp>
        <p:nvSpPr>
          <p:cNvPr id="26" name="Shape 2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>
            <p:ph type="title"/>
          </p:nvPr>
        </p:nvSpPr>
        <p:spPr>
          <a:xfrm>
            <a:off x="490250" y="450149"/>
            <a:ext cx="6367801" cy="4090801"/>
          </a:xfrm>
          <a:prstGeom prst="rect">
            <a:avLst/>
          </a:prstGeom>
        </p:spPr>
        <p:txBody>
          <a:bodyPr anchor="ctr"/>
          <a:lstStyle>
            <a:lvl1pPr>
              <a:defRPr sz="4800"/>
            </a:lvl1pPr>
          </a:lstStyle>
          <a:p>
            <a:pPr lvl="0">
              <a:defRPr sz="1800"/>
            </a:pPr>
            <a:r>
              <a:rPr sz="4800"/>
              <a:t>Texto do Título</a:t>
            </a:r>
          </a:p>
        </p:txBody>
      </p:sp>
      <p:sp>
        <p:nvSpPr>
          <p:cNvPr id="29" name="Shape 2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4572000" y="-125"/>
            <a:ext cx="4572000" cy="51435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32" name="Shape 32"/>
          <p:cNvSpPr/>
          <p:nvPr>
            <p:ph type="title"/>
          </p:nvPr>
        </p:nvSpPr>
        <p:spPr>
          <a:xfrm>
            <a:off x="265500" y="0"/>
            <a:ext cx="4045200" cy="2715475"/>
          </a:xfrm>
          <a:prstGeom prst="rect">
            <a:avLst/>
          </a:prstGeom>
        </p:spPr>
        <p:txBody>
          <a:bodyPr anchor="b"/>
          <a:lstStyle>
            <a:lvl1pPr algn="ctr">
              <a:defRPr sz="4200"/>
            </a:lvl1pPr>
          </a:lstStyle>
          <a:p>
            <a:pPr lvl="0">
              <a:defRPr sz="1800"/>
            </a:pPr>
            <a:r>
              <a:rPr sz="4200"/>
              <a:t>Texto do Título</a:t>
            </a:r>
          </a:p>
        </p:txBody>
      </p:sp>
      <p:sp>
        <p:nvSpPr>
          <p:cNvPr id="33" name="Shape 33"/>
          <p:cNvSpPr/>
          <p:nvPr>
            <p:ph type="body" idx="1"/>
          </p:nvPr>
        </p:nvSpPr>
        <p:spPr>
          <a:xfrm>
            <a:off x="265500" y="2803075"/>
            <a:ext cx="4045200" cy="234042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ClrTx/>
              <a:buSzTx/>
              <a:buFontTx/>
              <a:buNone/>
              <a:defRPr sz="2100"/>
            </a:lvl1pPr>
            <a:lvl2pPr marL="0" indent="0" algn="ctr">
              <a:lnSpc>
                <a:spcPct val="100000"/>
              </a:lnSpc>
              <a:buClrTx/>
              <a:buSzTx/>
              <a:buFontTx/>
              <a:buNone/>
              <a:defRPr sz="2100"/>
            </a:lvl2pPr>
            <a:lvl3pPr marL="0" indent="0" algn="ctr">
              <a:lnSpc>
                <a:spcPct val="100000"/>
              </a:lnSpc>
              <a:buClrTx/>
              <a:buSzTx/>
              <a:buFontTx/>
              <a:buNone/>
              <a:defRPr sz="2100"/>
            </a:lvl3pPr>
            <a:lvl4pPr marL="0" indent="0" algn="ctr">
              <a:lnSpc>
                <a:spcPct val="100000"/>
              </a:lnSpc>
              <a:buClrTx/>
              <a:buSzTx/>
              <a:buFontTx/>
              <a:buNone/>
              <a:defRPr sz="2100"/>
            </a:lvl4pPr>
            <a:lvl5pPr marL="0" indent="0" algn="ctr">
              <a:lnSpc>
                <a:spcPct val="100000"/>
              </a:lnSpc>
              <a:buClrTx/>
              <a:buSzTx/>
              <a:buFontTx/>
              <a:buNone/>
              <a:defRPr sz="21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595959"/>
                </a:solidFill>
              </a:rPr>
              <a:t>Nível de Corpo Um</a:t>
            </a:r>
            <a:endParaRPr sz="2100">
              <a:solidFill>
                <a:srgbClr val="595959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595959"/>
                </a:solidFill>
              </a:rPr>
              <a:t>Nível de Corpo Dois</a:t>
            </a:r>
            <a:endParaRPr sz="2100">
              <a:solidFill>
                <a:srgbClr val="595959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595959"/>
                </a:solidFill>
              </a:rPr>
              <a:t>Nível de Corpo Três</a:t>
            </a:r>
            <a:endParaRPr sz="2100">
              <a:solidFill>
                <a:srgbClr val="595959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595959"/>
                </a:solidFill>
              </a:rPr>
              <a:t>Nível de Corpo Quatro</a:t>
            </a:r>
            <a:endParaRPr sz="2100">
              <a:solidFill>
                <a:srgbClr val="595959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100">
                <a:solidFill>
                  <a:srgbClr val="595959"/>
                </a:solidFill>
              </a:rPr>
              <a:t>Nível de Corpo Cinco</a:t>
            </a:r>
          </a:p>
        </p:txBody>
      </p:sp>
      <p:sp>
        <p:nvSpPr>
          <p:cNvPr id="34" name="Shape 3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>
            <p:ph type="body" idx="1"/>
          </p:nvPr>
        </p:nvSpPr>
        <p:spPr>
          <a:xfrm>
            <a:off x="311699" y="3922750"/>
            <a:ext cx="5998802" cy="1220751"/>
          </a:xfrm>
          <a:prstGeom prst="rect">
            <a:avLst/>
          </a:prstGeom>
        </p:spPr>
        <p:txBody>
          <a:bodyPr anchor="ctr"/>
          <a:lstStyle>
            <a:lvl1pPr marL="228600" indent="0">
              <a:lnSpc>
                <a:spcPct val="100000"/>
              </a:lnSpc>
              <a:buClrTx/>
              <a:buSzTx/>
              <a:buFontTx/>
              <a:buNone/>
            </a:lvl1pPr>
            <a:lvl2pPr marL="228600" indent="-228600">
              <a:lnSpc>
                <a:spcPct val="100000"/>
              </a:lnSpc>
              <a:buClrTx/>
              <a:buSzTx/>
              <a:buFontTx/>
              <a:buNone/>
            </a:lvl2pPr>
            <a:lvl3pPr marL="228600" indent="-228600">
              <a:lnSpc>
                <a:spcPct val="100000"/>
              </a:lnSpc>
              <a:buClrTx/>
              <a:buSzTx/>
              <a:buFontTx/>
              <a:buNone/>
            </a:lvl3pPr>
            <a:lvl4pPr marL="228600" indent="-228600">
              <a:lnSpc>
                <a:spcPct val="100000"/>
              </a:lnSpc>
              <a:buClrTx/>
              <a:buSzTx/>
              <a:buFontTx/>
              <a:buNone/>
            </a:lvl4pPr>
            <a:lvl5pPr marL="228600" indent="-228600">
              <a:lnSpc>
                <a:spcPct val="100000"/>
              </a:lnSpc>
              <a:buClrTx/>
              <a:buSzTx/>
              <a:buFontTx/>
              <a:buNone/>
            </a:lvl5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595959"/>
                </a:solidFill>
              </a:rPr>
              <a:t>Nível de Corpo Um</a:t>
            </a:r>
            <a:endParaRPr>
              <a:solidFill>
                <a:srgbClr val="595959"/>
              </a:solidFill>
            </a:endParaRPr>
          </a:p>
          <a:p>
            <a:pPr lvl="1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595959"/>
                </a:solidFill>
              </a:rPr>
              <a:t>Nível de Corpo Dois</a:t>
            </a:r>
            <a:endParaRPr>
              <a:solidFill>
                <a:srgbClr val="595959"/>
              </a:solidFill>
            </a:endParaRPr>
          </a:p>
          <a:p>
            <a:pPr lvl="2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595959"/>
                </a:solidFill>
              </a:rPr>
              <a:t>Nível de Corpo Três</a:t>
            </a:r>
            <a:endParaRPr>
              <a:solidFill>
                <a:srgbClr val="595959"/>
              </a:solidFill>
            </a:endParaRPr>
          </a:p>
          <a:p>
            <a:pPr lvl="3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595959"/>
                </a:solidFill>
              </a:rPr>
              <a:t>Nível de Corpo Quatro</a:t>
            </a:r>
            <a:endParaRPr>
              <a:solidFill>
                <a:srgbClr val="595959"/>
              </a:solidFill>
            </a:endParaRPr>
          </a:p>
          <a:p>
            <a:pPr lvl="4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595959"/>
                </a:solidFill>
              </a:rPr>
              <a:t>Nível de Corpo Cinco</a:t>
            </a:r>
          </a:p>
        </p:txBody>
      </p:sp>
      <p:sp>
        <p:nvSpPr>
          <p:cNvPr id="37" name="Shape 3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25.xml"/><Relationship Id="rId27" Type="http://schemas.openxmlformats.org/officeDocument/2006/relationships/slideLayout" Target="../slideLayouts/slideLayout26.xml"/><Relationship Id="rId28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8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311699" y="445025"/>
            <a:ext cx="8520602" cy="7074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/>
          <a:lstStyle/>
          <a:p>
            <a:pPr lvl="0">
              <a:defRPr sz="1800"/>
            </a:pPr>
            <a:r>
              <a:rPr sz="2800"/>
              <a:t>Texto do Título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311699" y="1152475"/>
            <a:ext cx="8520602" cy="39910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/>
          <a:lstStyle/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595959"/>
                </a:solidFill>
              </a:rPr>
              <a:t>Nível de Corpo Um</a:t>
            </a:r>
            <a:endParaRPr>
              <a:solidFill>
                <a:srgbClr val="595959"/>
              </a:solidFill>
            </a:endParaRPr>
          </a:p>
          <a:p>
            <a:pPr lvl="1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595959"/>
                </a:solidFill>
              </a:rPr>
              <a:t>Nível de Corpo Dois</a:t>
            </a:r>
            <a:endParaRPr>
              <a:solidFill>
                <a:srgbClr val="595959"/>
              </a:solidFill>
            </a:endParaRPr>
          </a:p>
          <a:p>
            <a:pPr lvl="2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595959"/>
                </a:solidFill>
              </a:rPr>
              <a:t>Nível de Corpo Três</a:t>
            </a:r>
            <a:endParaRPr>
              <a:solidFill>
                <a:srgbClr val="595959"/>
              </a:solidFill>
            </a:endParaRPr>
          </a:p>
          <a:p>
            <a:pPr lvl="3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595959"/>
                </a:solidFill>
              </a:rPr>
              <a:t>Nível de Corpo Quatro</a:t>
            </a:r>
            <a:endParaRPr>
              <a:solidFill>
                <a:srgbClr val="595959"/>
              </a:solidFill>
            </a:endParaRPr>
          </a:p>
          <a:p>
            <a:pPr lvl="4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595959"/>
                </a:solidFill>
              </a:rPr>
              <a:t>Nível de Corpo Cinco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8472458" y="4700819"/>
            <a:ext cx="548701" cy="318396"/>
          </a:xfrm>
          <a:prstGeom prst="rect">
            <a:avLst/>
          </a:prstGeom>
          <a:ln w="12700">
            <a:miter lim="400000"/>
          </a:ln>
        </p:spPr>
        <p:txBody>
          <a:bodyPr lIns="91424" tIns="91424" rIns="91424" bIns="91424" anchor="ctr">
            <a:spAutoFit/>
          </a:bodyPr>
          <a:lstStyle>
            <a:lvl1pPr algn="r">
              <a:defRPr sz="1000">
                <a:solidFill>
                  <a:srgbClr val="595959"/>
                </a:solidFill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</p:sldLayoutIdLst>
  <p:transition spd="med" advClick="1"/>
  <p:txStyles>
    <p:titleStyle>
      <a:lvl1pPr>
        <a:defRPr sz="2800">
          <a:latin typeface="Arial"/>
          <a:ea typeface="Arial"/>
          <a:cs typeface="Arial"/>
          <a:sym typeface="Arial"/>
        </a:defRPr>
      </a:lvl1pPr>
      <a:lvl2pPr>
        <a:defRPr sz="2800">
          <a:latin typeface="Arial"/>
          <a:ea typeface="Arial"/>
          <a:cs typeface="Arial"/>
          <a:sym typeface="Arial"/>
        </a:defRPr>
      </a:lvl2pPr>
      <a:lvl3pPr>
        <a:defRPr sz="2800">
          <a:latin typeface="Arial"/>
          <a:ea typeface="Arial"/>
          <a:cs typeface="Arial"/>
          <a:sym typeface="Arial"/>
        </a:defRPr>
      </a:lvl3pPr>
      <a:lvl4pPr>
        <a:defRPr sz="2800">
          <a:latin typeface="Arial"/>
          <a:ea typeface="Arial"/>
          <a:cs typeface="Arial"/>
          <a:sym typeface="Arial"/>
        </a:defRPr>
      </a:lvl4pPr>
      <a:lvl5pPr>
        <a:defRPr sz="2800">
          <a:latin typeface="Arial"/>
          <a:ea typeface="Arial"/>
          <a:cs typeface="Arial"/>
          <a:sym typeface="Arial"/>
        </a:defRPr>
      </a:lvl5pPr>
      <a:lvl6pPr>
        <a:defRPr sz="2800">
          <a:latin typeface="Arial"/>
          <a:ea typeface="Arial"/>
          <a:cs typeface="Arial"/>
          <a:sym typeface="Arial"/>
        </a:defRPr>
      </a:lvl6pPr>
      <a:lvl7pPr>
        <a:defRPr sz="2800">
          <a:latin typeface="Arial"/>
          <a:ea typeface="Arial"/>
          <a:cs typeface="Arial"/>
          <a:sym typeface="Arial"/>
        </a:defRPr>
      </a:lvl7pPr>
      <a:lvl8pPr>
        <a:defRPr sz="2800">
          <a:latin typeface="Arial"/>
          <a:ea typeface="Arial"/>
          <a:cs typeface="Arial"/>
          <a:sym typeface="Arial"/>
        </a:defRPr>
      </a:lvl8pPr>
      <a:lvl9pPr>
        <a:defRPr sz="2800">
          <a:latin typeface="Arial"/>
          <a:ea typeface="Arial"/>
          <a:cs typeface="Arial"/>
          <a:sym typeface="Arial"/>
        </a:defRPr>
      </a:lvl9pPr>
    </p:titleStyle>
    <p:bodyStyle>
      <a:lvl1pPr marL="457200" indent="-342900">
        <a:lnSpc>
          <a:spcPct val="115000"/>
        </a:lnSpc>
        <a:buClr>
          <a:srgbClr val="595959"/>
        </a:buClr>
        <a:buSzPts val="1800"/>
        <a:buFont typeface="Arial"/>
        <a:buChar char="●"/>
        <a:defRPr>
          <a:solidFill>
            <a:srgbClr val="595959"/>
          </a:solidFill>
          <a:latin typeface="Arial"/>
          <a:ea typeface="Arial"/>
          <a:cs typeface="Arial"/>
          <a:sym typeface="Arial"/>
        </a:defRPr>
      </a:lvl1pPr>
      <a:lvl2pPr marL="1005114" indent="-408214">
        <a:lnSpc>
          <a:spcPct val="115000"/>
        </a:lnSpc>
        <a:buClr>
          <a:srgbClr val="595959"/>
        </a:buClr>
        <a:buSzPts val="1800"/>
        <a:buFont typeface="Arial"/>
        <a:buChar char="○"/>
        <a:defRPr>
          <a:solidFill>
            <a:srgbClr val="595959"/>
          </a:solidFill>
          <a:latin typeface="Arial"/>
          <a:ea typeface="Arial"/>
          <a:cs typeface="Arial"/>
          <a:sym typeface="Arial"/>
        </a:defRPr>
      </a:lvl2pPr>
      <a:lvl3pPr marL="1462314" indent="-408214">
        <a:lnSpc>
          <a:spcPct val="115000"/>
        </a:lnSpc>
        <a:buClr>
          <a:srgbClr val="595959"/>
        </a:buClr>
        <a:buSzPts val="1800"/>
        <a:buFont typeface="Arial"/>
        <a:buChar char="■"/>
        <a:defRPr>
          <a:solidFill>
            <a:srgbClr val="595959"/>
          </a:solidFill>
          <a:latin typeface="Arial"/>
          <a:ea typeface="Arial"/>
          <a:cs typeface="Arial"/>
          <a:sym typeface="Arial"/>
        </a:defRPr>
      </a:lvl3pPr>
      <a:lvl4pPr marL="1919514" indent="-408214">
        <a:lnSpc>
          <a:spcPct val="115000"/>
        </a:lnSpc>
        <a:buClr>
          <a:srgbClr val="595959"/>
        </a:buClr>
        <a:buSzPts val="1800"/>
        <a:buFont typeface="Arial"/>
        <a:buChar char="●"/>
        <a:defRPr>
          <a:solidFill>
            <a:srgbClr val="595959"/>
          </a:solidFill>
          <a:latin typeface="Arial"/>
          <a:ea typeface="Arial"/>
          <a:cs typeface="Arial"/>
          <a:sym typeface="Arial"/>
        </a:defRPr>
      </a:lvl4pPr>
      <a:lvl5pPr marL="2376714" indent="-408214">
        <a:lnSpc>
          <a:spcPct val="115000"/>
        </a:lnSpc>
        <a:buClr>
          <a:srgbClr val="595959"/>
        </a:buClr>
        <a:buSzPts val="1800"/>
        <a:buFont typeface="Arial"/>
        <a:buChar char="○"/>
        <a:defRPr>
          <a:solidFill>
            <a:srgbClr val="595959"/>
          </a:solidFill>
          <a:latin typeface="Arial"/>
          <a:ea typeface="Arial"/>
          <a:cs typeface="Arial"/>
          <a:sym typeface="Arial"/>
        </a:defRPr>
      </a:lvl5pPr>
      <a:lvl6pPr marL="2833914" indent="-408214">
        <a:lnSpc>
          <a:spcPct val="115000"/>
        </a:lnSpc>
        <a:buClr>
          <a:srgbClr val="595959"/>
        </a:buClr>
        <a:buSzPts val="1800"/>
        <a:buFont typeface="Arial"/>
        <a:buChar char="■"/>
        <a:defRPr>
          <a:solidFill>
            <a:srgbClr val="595959"/>
          </a:solidFill>
          <a:latin typeface="Arial"/>
          <a:ea typeface="Arial"/>
          <a:cs typeface="Arial"/>
          <a:sym typeface="Arial"/>
        </a:defRPr>
      </a:lvl6pPr>
      <a:lvl7pPr marL="3291114" indent="-408214">
        <a:lnSpc>
          <a:spcPct val="115000"/>
        </a:lnSpc>
        <a:buClr>
          <a:srgbClr val="595959"/>
        </a:buClr>
        <a:buSzPts val="1800"/>
        <a:buFont typeface="Arial"/>
        <a:buChar char="●"/>
        <a:defRPr>
          <a:solidFill>
            <a:srgbClr val="595959"/>
          </a:solidFill>
          <a:latin typeface="Arial"/>
          <a:ea typeface="Arial"/>
          <a:cs typeface="Arial"/>
          <a:sym typeface="Arial"/>
        </a:defRPr>
      </a:lvl7pPr>
      <a:lvl8pPr marL="3748314" indent="-408214">
        <a:lnSpc>
          <a:spcPct val="115000"/>
        </a:lnSpc>
        <a:buClr>
          <a:srgbClr val="595959"/>
        </a:buClr>
        <a:buSzPts val="1800"/>
        <a:buFont typeface="Arial"/>
        <a:buChar char="○"/>
        <a:defRPr>
          <a:solidFill>
            <a:srgbClr val="595959"/>
          </a:solidFill>
          <a:latin typeface="Arial"/>
          <a:ea typeface="Arial"/>
          <a:cs typeface="Arial"/>
          <a:sym typeface="Arial"/>
        </a:defRPr>
      </a:lvl8pPr>
      <a:lvl9pPr marL="4205514" indent="-408214">
        <a:lnSpc>
          <a:spcPct val="115000"/>
        </a:lnSpc>
        <a:buClr>
          <a:srgbClr val="595959"/>
        </a:buClr>
        <a:buSzPts val="1800"/>
        <a:buFont typeface="Arial"/>
        <a:buChar char="■"/>
        <a:defRPr>
          <a:solidFill>
            <a:srgbClr val="595959"/>
          </a:solidFill>
          <a:latin typeface="Arial"/>
          <a:ea typeface="Arial"/>
          <a:cs typeface="Arial"/>
          <a:sym typeface="Arial"/>
        </a:defRPr>
      </a:lvl9pPr>
    </p:bodyStyle>
    <p:otherStyle>
      <a:lvl1pPr algn="r">
        <a:defRPr sz="1000">
          <a:solidFill>
            <a:schemeClr val="tx1"/>
          </a:solidFill>
          <a:latin typeface="+mn-lt"/>
          <a:ea typeface="+mn-ea"/>
          <a:cs typeface="+mn-cs"/>
          <a:sym typeface="Arial"/>
        </a:defRPr>
      </a:lvl1pPr>
      <a:lvl2pPr algn="r">
        <a:defRPr sz="1000">
          <a:solidFill>
            <a:schemeClr val="tx1"/>
          </a:solidFill>
          <a:latin typeface="+mn-lt"/>
          <a:ea typeface="+mn-ea"/>
          <a:cs typeface="+mn-cs"/>
          <a:sym typeface="Arial"/>
        </a:defRPr>
      </a:lvl2pPr>
      <a:lvl3pPr algn="r">
        <a:defRPr sz="1000">
          <a:solidFill>
            <a:schemeClr val="tx1"/>
          </a:solidFill>
          <a:latin typeface="+mn-lt"/>
          <a:ea typeface="+mn-ea"/>
          <a:cs typeface="+mn-cs"/>
          <a:sym typeface="Arial"/>
        </a:defRPr>
      </a:lvl3pPr>
      <a:lvl4pPr algn="r">
        <a:defRPr sz="1000">
          <a:solidFill>
            <a:schemeClr val="tx1"/>
          </a:solidFill>
          <a:latin typeface="+mn-lt"/>
          <a:ea typeface="+mn-ea"/>
          <a:cs typeface="+mn-cs"/>
          <a:sym typeface="Arial"/>
        </a:defRPr>
      </a:lvl4pPr>
      <a:lvl5pPr algn="r">
        <a:defRPr sz="1000">
          <a:solidFill>
            <a:schemeClr val="tx1"/>
          </a:solidFill>
          <a:latin typeface="+mn-lt"/>
          <a:ea typeface="+mn-ea"/>
          <a:cs typeface="+mn-cs"/>
          <a:sym typeface="Arial"/>
        </a:defRPr>
      </a:lvl5pPr>
      <a:lvl6pPr algn="r">
        <a:defRPr sz="1000">
          <a:solidFill>
            <a:schemeClr val="tx1"/>
          </a:solidFill>
          <a:latin typeface="+mn-lt"/>
          <a:ea typeface="+mn-ea"/>
          <a:cs typeface="+mn-cs"/>
          <a:sym typeface="Arial"/>
        </a:defRPr>
      </a:lvl6pPr>
      <a:lvl7pPr algn="r">
        <a:defRPr sz="1000">
          <a:solidFill>
            <a:schemeClr val="tx1"/>
          </a:solidFill>
          <a:latin typeface="+mn-lt"/>
          <a:ea typeface="+mn-ea"/>
          <a:cs typeface="+mn-cs"/>
          <a:sym typeface="Arial"/>
        </a:defRPr>
      </a:lvl7pPr>
      <a:lvl8pPr algn="r">
        <a:defRPr sz="1000">
          <a:solidFill>
            <a:schemeClr val="tx1"/>
          </a:solidFill>
          <a:latin typeface="+mn-lt"/>
          <a:ea typeface="+mn-ea"/>
          <a:cs typeface="+mn-cs"/>
          <a:sym typeface="Arial"/>
        </a:defRPr>
      </a:lvl8pPr>
      <a:lvl9pPr algn="r">
        <a:defRPr sz="1000">
          <a:solidFill>
            <a:schemeClr val="tx1"/>
          </a:solidFill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1.jpe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image" Target="../media/image2.jpeg"/><Relationship Id="rId3" Type="http://schemas.openxmlformats.org/officeDocument/2006/relationships/image" Target="../media/image7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image" Target="../media/image2.jpe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image" Target="../media/image2.jpeg"/><Relationship Id="rId3" Type="http://schemas.openxmlformats.org/officeDocument/2006/relationships/image" Target="../media/image8.png"/><Relationship Id="rId4" Type="http://schemas.openxmlformats.org/officeDocument/2006/relationships/image" Target="../media/image9.pn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Relationship Id="rId3" Type="http://schemas.openxmlformats.org/officeDocument/2006/relationships/image" Target="../media/image10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Relationship Id="rId3" Type="http://schemas.openxmlformats.org/officeDocument/2006/relationships/image" Target="../media/image11.pn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.jpe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2.jpe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2.jpeg"/><Relationship Id="rId3" Type="http://schemas.openxmlformats.org/officeDocument/2006/relationships/image" Target="../media/image2.png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Relationship Id="rId3" Type="http://schemas.openxmlformats.org/officeDocument/2006/relationships/image" Target="../media/image15.png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6.png"/><Relationship Id="rId3" Type="http://schemas.openxmlformats.org/officeDocument/2006/relationships/image" Target="../media/image2.jpeg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6.png"/><Relationship Id="rId3" Type="http://schemas.openxmlformats.org/officeDocument/2006/relationships/image" Target="../media/image2.jpeg"/></Relationships>
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6.png"/><Relationship Id="rId3" Type="http://schemas.openxmlformats.org/officeDocument/2006/relationships/image" Target="../media/image2.jpeg"/></Relationships>
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6.png"/><Relationship Id="rId3" Type="http://schemas.openxmlformats.org/officeDocument/2006/relationships/image" Target="../media/image2.jpeg"/></Relationships>
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6.png"/><Relationship Id="rId3" Type="http://schemas.openxmlformats.org/officeDocument/2006/relationships/image" Target="../media/image2.jpeg"/></Relationships>
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2.jpeg"/><Relationship Id="rId3" Type="http://schemas.openxmlformats.org/officeDocument/2006/relationships/image" Target="../media/image17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2.jpe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image" Target="../media/image2.jpe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2.jpe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2.jpe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image" Target="../media/image2.jpeg"/><Relationship Id="rId3" Type="http://schemas.openxmlformats.org/officeDocument/2006/relationships/image" Target="../media/image6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/>
          <p:nvPr>
            <p:ph type="title"/>
          </p:nvPr>
        </p:nvSpPr>
        <p:spPr>
          <a:xfrm>
            <a:off x="311150" y="744538"/>
            <a:ext cx="8521700" cy="2052636"/>
          </a:xfrm>
          <a:prstGeom prst="rect">
            <a:avLst/>
          </a:prstGeom>
        </p:spPr>
        <p:txBody>
          <a:bodyPr lIns="0" tIns="0" rIns="0" bIns="0" anchor="ctr">
            <a:normAutofit fontScale="100000" lnSpcReduction="0"/>
          </a:bodyPr>
          <a:lstStyle>
            <a:lvl1pPr>
              <a:defRPr b="1" sz="3600"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pPr lvl="0">
              <a:defRPr b="0" sz="1800"/>
            </a:pPr>
            <a:r>
              <a:rPr b="1" sz="3600"/>
              <a:t>Centro de Referência e Atendimento para Imigrantes</a:t>
            </a:r>
          </a:p>
        </p:txBody>
      </p:sp>
      <p:pic>
        <p:nvPicPr>
          <p:cNvPr id="115" name="image1.png"/>
          <p:cNvPicPr/>
          <p:nvPr/>
        </p:nvPicPr>
        <p:blipFill>
          <a:blip r:embed="rId2">
            <a:extLst/>
          </a:blip>
          <a:srcRect l="0" t="85928" r="0" b="0"/>
          <a:stretch>
            <a:fillRect/>
          </a:stretch>
        </p:blipFill>
        <p:spPr>
          <a:xfrm>
            <a:off x="0" y="4518025"/>
            <a:ext cx="9144000" cy="6254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16" name="image2.jpg"/>
          <p:cNvPicPr/>
          <p:nvPr/>
        </p:nvPicPr>
        <p:blipFill>
          <a:blip r:embed="rId3">
            <a:extLst/>
          </a:blip>
          <a:srcRect l="0" t="0" r="0" b="12332"/>
          <a:stretch>
            <a:fillRect/>
          </a:stretch>
        </p:blipFill>
        <p:spPr>
          <a:xfrm>
            <a:off x="3322637" y="2376488"/>
            <a:ext cx="2498726" cy="15287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image3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Shape 181"/>
          <p:cNvSpPr/>
          <p:nvPr>
            <p:ph type="title" idx="4294967295"/>
          </p:nvPr>
        </p:nvSpPr>
        <p:spPr>
          <a:xfrm>
            <a:off x="144461" y="785812"/>
            <a:ext cx="6443702" cy="706501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>
            <a:lvl1pPr>
              <a:defRPr b="1" sz="2000">
                <a:solidFill>
                  <a:srgbClr val="009668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2000">
                <a:solidFill>
                  <a:srgbClr val="009668"/>
                </a:solidFill>
              </a:rPr>
              <a:t>Decreto 57.533/2016 - Acesso à Assistência Social</a:t>
            </a:r>
          </a:p>
        </p:txBody>
      </p:sp>
      <p:sp>
        <p:nvSpPr>
          <p:cNvPr id="182" name="Shape 182"/>
          <p:cNvSpPr/>
          <p:nvPr/>
        </p:nvSpPr>
        <p:spPr>
          <a:xfrm>
            <a:off x="179386" y="1695864"/>
            <a:ext cx="5616602" cy="2832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spAutoFit/>
          </a:bodyPr>
          <a:lstStyle/>
          <a:p>
            <a:pPr lvl="0">
              <a:defRPr sz="1800"/>
            </a:pPr>
            <a:r>
              <a:rPr sz="1000"/>
              <a:t>Art. 12. Na oferta de serviços de acolhida à população imigrante, a SMADS deverá: </a:t>
            </a:r>
            <a:endParaRPr sz="1000"/>
          </a:p>
          <a:p>
            <a:pPr lvl="0">
              <a:defRPr sz="1800"/>
            </a:pPr>
            <a:endParaRPr sz="1000"/>
          </a:p>
          <a:p>
            <a:pPr lvl="0">
              <a:defRPr sz="1800"/>
            </a:pPr>
            <a:r>
              <a:rPr sz="1000"/>
              <a:t>I - </a:t>
            </a:r>
            <a:r>
              <a:rPr sz="1000">
                <a:solidFill>
                  <a:srgbClr val="009668"/>
                </a:solidFill>
              </a:rPr>
              <a:t>ofertar serviços específicos para esta população</a:t>
            </a:r>
            <a:r>
              <a:rPr sz="1000"/>
              <a:t>, independentemente da situação migratória e documental, conforme o artigo 4º, inciso II, da Lei nº 12.316, de 16 de abril de 1997; </a:t>
            </a:r>
            <a:endParaRPr sz="1000"/>
          </a:p>
          <a:p>
            <a:pPr lvl="0">
              <a:defRPr sz="1800"/>
            </a:pPr>
            <a:endParaRPr sz="1000"/>
          </a:p>
          <a:p>
            <a:pPr lvl="0">
              <a:defRPr sz="1800"/>
            </a:pPr>
            <a:r>
              <a:rPr sz="1000"/>
              <a:t>II - </a:t>
            </a:r>
            <a:r>
              <a:rPr sz="1000">
                <a:solidFill>
                  <a:srgbClr val="009668"/>
                </a:solidFill>
              </a:rPr>
              <a:t>assegurar atenção ao princípio da reunião familiar</a:t>
            </a:r>
            <a:r>
              <a:rPr sz="1000"/>
              <a:t> no atendimento nas casas de acolhida, em conformidade com o Estatuto da Criança e Adolescente, bem como o respeito à diversidade cultural e religiosa; </a:t>
            </a:r>
            <a:endParaRPr sz="1000"/>
          </a:p>
          <a:p>
            <a:pPr lvl="0">
              <a:defRPr sz="1800"/>
            </a:pPr>
            <a:endParaRPr sz="1000"/>
          </a:p>
          <a:p>
            <a:pPr lvl="0">
              <a:defRPr sz="1800"/>
            </a:pPr>
            <a:r>
              <a:rPr sz="1000"/>
              <a:t>III - instituir processo participativo de supervisão da gestão dos centros de acolhida, com a inclusão de imigrantes; </a:t>
            </a:r>
            <a:endParaRPr sz="1000"/>
          </a:p>
          <a:p>
            <a:pPr lvl="0">
              <a:defRPr sz="1800"/>
            </a:pPr>
            <a:endParaRPr sz="1000"/>
          </a:p>
          <a:p>
            <a:pPr lvl="0">
              <a:defRPr sz="1800"/>
            </a:pPr>
            <a:r>
              <a:rPr sz="1000"/>
              <a:t>IV - garantir que as casas de acolhida atuem na construção da autonomia dos usuários e em sua inclusão social, </a:t>
            </a:r>
            <a:r>
              <a:rPr sz="1000">
                <a:solidFill>
                  <a:srgbClr val="009668"/>
                </a:solidFill>
              </a:rPr>
              <a:t>de forma articulada com o CRAI</a:t>
            </a:r>
            <a:r>
              <a:rPr sz="1000"/>
              <a:t> e demais instâncias públicas e privadas atuantes na área. </a:t>
            </a:r>
            <a:endParaRPr sz="1000"/>
          </a:p>
          <a:p>
            <a:pPr lvl="0">
              <a:defRPr sz="1800"/>
            </a:pPr>
            <a:endParaRPr sz="1000"/>
          </a:p>
          <a:p>
            <a:pPr lvl="0" algn="ctr">
              <a:defRPr sz="1800"/>
            </a:pPr>
            <a:endParaRPr sz="1000"/>
          </a:p>
          <a:p>
            <a:pPr lvl="0">
              <a:defRPr sz="1800"/>
            </a:pPr>
            <a:endParaRPr sz="1000"/>
          </a:p>
        </p:txBody>
      </p:sp>
      <p:pic>
        <p:nvPicPr>
          <p:cNvPr id="183" name="image9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372225" y="1635125"/>
            <a:ext cx="2232025" cy="22320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/>
          <p:nvPr>
            <p:ph type="title"/>
          </p:nvPr>
        </p:nvSpPr>
        <p:spPr>
          <a:xfrm>
            <a:off x="311150" y="444500"/>
            <a:ext cx="8521800" cy="708001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>
            <a:lvl1pPr algn="ctr">
              <a:defRPr sz="1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>
              <a:defRPr sz="1800"/>
            </a:pPr>
            <a:r>
              <a:rPr sz="1000"/>
              <a:t>795</a:t>
            </a:r>
          </a:p>
        </p:txBody>
      </p:sp>
      <p:pic>
        <p:nvPicPr>
          <p:cNvPr id="186" name="image3.jpg" descr="INTERIOR_SMDHC_CIDADE (2)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41" name="Group 341"/>
          <p:cNvGrpSpPr/>
          <p:nvPr/>
        </p:nvGrpSpPr>
        <p:grpSpPr>
          <a:xfrm>
            <a:off x="323849" y="842961"/>
            <a:ext cx="8521801" cy="3863977"/>
            <a:chOff x="0" y="0"/>
            <a:chExt cx="8521800" cy="3863975"/>
          </a:xfrm>
        </p:grpSpPr>
        <p:grpSp>
          <p:nvGrpSpPr>
            <p:cNvPr id="189" name="Group 189"/>
            <p:cNvGrpSpPr/>
            <p:nvPr/>
          </p:nvGrpSpPr>
          <p:grpSpPr>
            <a:xfrm>
              <a:off x="8085136" y="3590924"/>
              <a:ext cx="436501" cy="273002"/>
              <a:chOff x="0" y="0"/>
              <a:chExt cx="436500" cy="273000"/>
            </a:xfrm>
          </p:grpSpPr>
          <p:sp>
            <p:nvSpPr>
              <p:cNvPr id="187" name="Shape 187"/>
              <p:cNvSpPr/>
              <p:nvPr/>
            </p:nvSpPr>
            <p:spPr>
              <a:xfrm>
                <a:off x="-1" y="-1"/>
                <a:ext cx="436502" cy="273002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188" name="Shape 188"/>
              <p:cNvSpPr/>
              <p:nvPr/>
            </p:nvSpPr>
            <p:spPr>
              <a:xfrm>
                <a:off x="-1" y="20930"/>
                <a:ext cx="436502" cy="2311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sz="1800"/>
                </a:pPr>
                <a:r>
                  <a:rPr sz="1000"/>
                  <a:t>795</a:t>
                </a:r>
              </a:p>
            </p:txBody>
          </p:sp>
        </p:grpSp>
        <p:grpSp>
          <p:nvGrpSpPr>
            <p:cNvPr id="192" name="Group 192"/>
            <p:cNvGrpSpPr/>
            <p:nvPr/>
          </p:nvGrpSpPr>
          <p:grpSpPr>
            <a:xfrm>
              <a:off x="7304086" y="3590924"/>
              <a:ext cx="780901" cy="273002"/>
              <a:chOff x="0" y="0"/>
              <a:chExt cx="780900" cy="273000"/>
            </a:xfrm>
          </p:grpSpPr>
          <p:sp>
            <p:nvSpPr>
              <p:cNvPr id="190" name="Shape 190"/>
              <p:cNvSpPr/>
              <p:nvPr/>
            </p:nvSpPr>
            <p:spPr>
              <a:xfrm>
                <a:off x="-1" y="-1"/>
                <a:ext cx="780902" cy="273002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191" name="Shape 191"/>
              <p:cNvSpPr/>
              <p:nvPr/>
            </p:nvSpPr>
            <p:spPr>
              <a:xfrm>
                <a:off x="-1" y="20930"/>
                <a:ext cx="780902" cy="2311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b="1"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b="0" sz="1800"/>
                </a:pPr>
                <a:r>
                  <a:rPr b="1" sz="1000"/>
                  <a:t>540</a:t>
                </a:r>
              </a:p>
            </p:txBody>
          </p:sp>
        </p:grpSp>
        <p:grpSp>
          <p:nvGrpSpPr>
            <p:cNvPr id="195" name="Group 195"/>
            <p:cNvGrpSpPr/>
            <p:nvPr/>
          </p:nvGrpSpPr>
          <p:grpSpPr>
            <a:xfrm>
              <a:off x="6840536" y="3590924"/>
              <a:ext cx="463501" cy="273002"/>
              <a:chOff x="0" y="0"/>
              <a:chExt cx="463500" cy="273000"/>
            </a:xfrm>
          </p:grpSpPr>
          <p:sp>
            <p:nvSpPr>
              <p:cNvPr id="193" name="Shape 193"/>
              <p:cNvSpPr/>
              <p:nvPr/>
            </p:nvSpPr>
            <p:spPr>
              <a:xfrm>
                <a:off x="-1" y="-1"/>
                <a:ext cx="463502" cy="273002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194" name="Shape 194"/>
              <p:cNvSpPr/>
              <p:nvPr/>
            </p:nvSpPr>
            <p:spPr>
              <a:xfrm>
                <a:off x="-1" y="20930"/>
                <a:ext cx="463502" cy="2311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sz="1800"/>
                </a:pPr>
                <a:r>
                  <a:rPr sz="1000"/>
                  <a:t>305</a:t>
                </a:r>
              </a:p>
            </p:txBody>
          </p:sp>
        </p:grpSp>
        <p:sp>
          <p:nvSpPr>
            <p:cNvPr id="196" name="Shape 196"/>
            <p:cNvSpPr/>
            <p:nvPr/>
          </p:nvSpPr>
          <p:spPr>
            <a:xfrm>
              <a:off x="6207125" y="3611855"/>
              <a:ext cx="633301" cy="231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sz="1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1000"/>
                <a:t>TOTAL</a:t>
              </a:r>
            </a:p>
          </p:txBody>
        </p:sp>
        <p:grpSp>
          <p:nvGrpSpPr>
            <p:cNvPr id="199" name="Group 199"/>
            <p:cNvGrpSpPr/>
            <p:nvPr/>
          </p:nvGrpSpPr>
          <p:grpSpPr>
            <a:xfrm>
              <a:off x="8085136" y="2433638"/>
              <a:ext cx="436501" cy="1157401"/>
              <a:chOff x="0" y="0"/>
              <a:chExt cx="436500" cy="1157399"/>
            </a:xfrm>
          </p:grpSpPr>
          <p:sp>
            <p:nvSpPr>
              <p:cNvPr id="197" name="Shape 197"/>
              <p:cNvSpPr/>
              <p:nvPr/>
            </p:nvSpPr>
            <p:spPr>
              <a:xfrm>
                <a:off x="-1" y="0"/>
                <a:ext cx="436502" cy="1157400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198" name="Shape 198"/>
              <p:cNvSpPr/>
              <p:nvPr/>
            </p:nvSpPr>
            <p:spPr>
              <a:xfrm>
                <a:off x="-1" y="463129"/>
                <a:ext cx="436502" cy="2311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sz="1800"/>
                </a:pPr>
                <a:r>
                  <a:rPr sz="1000"/>
                  <a:t>300</a:t>
                </a:r>
              </a:p>
            </p:txBody>
          </p:sp>
        </p:grpSp>
        <p:grpSp>
          <p:nvGrpSpPr>
            <p:cNvPr id="202" name="Group 202"/>
            <p:cNvGrpSpPr/>
            <p:nvPr/>
          </p:nvGrpSpPr>
          <p:grpSpPr>
            <a:xfrm>
              <a:off x="7304086" y="2433638"/>
              <a:ext cx="780901" cy="1157401"/>
              <a:chOff x="0" y="0"/>
              <a:chExt cx="780900" cy="1157399"/>
            </a:xfrm>
          </p:grpSpPr>
          <p:sp>
            <p:nvSpPr>
              <p:cNvPr id="200" name="Shape 200"/>
              <p:cNvSpPr/>
              <p:nvPr/>
            </p:nvSpPr>
            <p:spPr>
              <a:xfrm>
                <a:off x="-1" y="0"/>
                <a:ext cx="780902" cy="1157400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201" name="Shape 201"/>
              <p:cNvSpPr/>
              <p:nvPr/>
            </p:nvSpPr>
            <p:spPr>
              <a:xfrm>
                <a:off x="-1" y="463129"/>
                <a:ext cx="780902" cy="2311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sz="1800"/>
                </a:pPr>
                <a:r>
                  <a:rPr sz="1000"/>
                  <a:t>150</a:t>
                </a:r>
              </a:p>
            </p:txBody>
          </p:sp>
        </p:grpSp>
        <p:grpSp>
          <p:nvGrpSpPr>
            <p:cNvPr id="205" name="Group 205"/>
            <p:cNvGrpSpPr/>
            <p:nvPr/>
          </p:nvGrpSpPr>
          <p:grpSpPr>
            <a:xfrm>
              <a:off x="6840536" y="2433638"/>
              <a:ext cx="463501" cy="1157401"/>
              <a:chOff x="0" y="0"/>
              <a:chExt cx="463500" cy="1157399"/>
            </a:xfrm>
          </p:grpSpPr>
          <p:sp>
            <p:nvSpPr>
              <p:cNvPr id="203" name="Shape 203"/>
              <p:cNvSpPr/>
              <p:nvPr/>
            </p:nvSpPr>
            <p:spPr>
              <a:xfrm>
                <a:off x="-1" y="0"/>
                <a:ext cx="463502" cy="1157400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204" name="Shape 204"/>
              <p:cNvSpPr/>
              <p:nvPr/>
            </p:nvSpPr>
            <p:spPr>
              <a:xfrm>
                <a:off x="-1" y="463129"/>
                <a:ext cx="463502" cy="2311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sz="1800"/>
                </a:pPr>
                <a:r>
                  <a:rPr sz="1000"/>
                  <a:t>150</a:t>
                </a:r>
              </a:p>
            </p:txBody>
          </p:sp>
        </p:grpSp>
        <p:sp>
          <p:nvSpPr>
            <p:cNvPr id="206" name="Shape 206"/>
            <p:cNvSpPr/>
            <p:nvPr/>
          </p:nvSpPr>
          <p:spPr>
            <a:xfrm>
              <a:off x="6207125" y="2896768"/>
              <a:ext cx="633301" cy="231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sz="1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1000"/>
                <a:t>Centro</a:t>
              </a:r>
            </a:p>
          </p:txBody>
        </p:sp>
        <p:sp>
          <p:nvSpPr>
            <p:cNvPr id="207" name="Shape 207"/>
            <p:cNvSpPr/>
            <p:nvPr/>
          </p:nvSpPr>
          <p:spPr>
            <a:xfrm>
              <a:off x="5330825" y="2757068"/>
              <a:ext cx="876300" cy="510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sz="1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1000"/>
                <a:t>Rua Prates, 1114 - Bom Retiro</a:t>
              </a:r>
            </a:p>
          </p:txBody>
        </p:sp>
        <p:grpSp>
          <p:nvGrpSpPr>
            <p:cNvPr id="210" name="Group 210"/>
            <p:cNvGrpSpPr/>
            <p:nvPr/>
          </p:nvGrpSpPr>
          <p:grpSpPr>
            <a:xfrm>
              <a:off x="4784724" y="2433638"/>
              <a:ext cx="546002" cy="1157401"/>
              <a:chOff x="0" y="0"/>
              <a:chExt cx="546000" cy="1157399"/>
            </a:xfrm>
          </p:grpSpPr>
          <p:sp>
            <p:nvSpPr>
              <p:cNvPr id="208" name="Shape 208"/>
              <p:cNvSpPr/>
              <p:nvPr/>
            </p:nvSpPr>
            <p:spPr>
              <a:xfrm>
                <a:off x="-1" y="0"/>
                <a:ext cx="546002" cy="1157400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209" name="Shape 209"/>
              <p:cNvSpPr/>
              <p:nvPr/>
            </p:nvSpPr>
            <p:spPr>
              <a:xfrm>
                <a:off x="-1" y="393279"/>
                <a:ext cx="546002" cy="3708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sz="1800"/>
                </a:pPr>
                <a:r>
                  <a:rPr sz="1000"/>
                  <a:t>Bela Vista</a:t>
                </a:r>
              </a:p>
            </p:txBody>
          </p:sp>
        </p:grpSp>
        <p:grpSp>
          <p:nvGrpSpPr>
            <p:cNvPr id="213" name="Group 213"/>
            <p:cNvGrpSpPr/>
            <p:nvPr/>
          </p:nvGrpSpPr>
          <p:grpSpPr>
            <a:xfrm>
              <a:off x="4151312" y="2433638"/>
              <a:ext cx="633301" cy="1157401"/>
              <a:chOff x="0" y="0"/>
              <a:chExt cx="633300" cy="1157399"/>
            </a:xfrm>
          </p:grpSpPr>
          <p:sp>
            <p:nvSpPr>
              <p:cNvPr id="211" name="Shape 211"/>
              <p:cNvSpPr/>
              <p:nvPr/>
            </p:nvSpPr>
            <p:spPr>
              <a:xfrm>
                <a:off x="-1" y="0"/>
                <a:ext cx="633302" cy="1157400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212" name="Shape 212"/>
              <p:cNvSpPr/>
              <p:nvPr/>
            </p:nvSpPr>
            <p:spPr>
              <a:xfrm>
                <a:off x="-1" y="463129"/>
                <a:ext cx="633302" cy="2311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sz="1800"/>
                </a:pPr>
                <a:r>
                  <a:rPr sz="1000"/>
                  <a:t>SAS Sé</a:t>
                </a:r>
              </a:p>
            </p:txBody>
          </p:sp>
        </p:grpSp>
        <p:sp>
          <p:nvSpPr>
            <p:cNvPr id="214" name="Shape 214"/>
            <p:cNvSpPr/>
            <p:nvPr/>
          </p:nvSpPr>
          <p:spPr>
            <a:xfrm>
              <a:off x="3671887" y="2826918"/>
              <a:ext cx="479401" cy="370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sz="1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1000"/>
                <a:t>Feminino</a:t>
              </a:r>
            </a:p>
          </p:txBody>
        </p:sp>
        <p:sp>
          <p:nvSpPr>
            <p:cNvPr id="215" name="Shape 215"/>
            <p:cNvSpPr/>
            <p:nvPr/>
          </p:nvSpPr>
          <p:spPr>
            <a:xfrm>
              <a:off x="2830511" y="2896768"/>
              <a:ext cx="841501" cy="231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sz="1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1000"/>
                <a:t>Preferencial</a:t>
              </a:r>
            </a:p>
          </p:txBody>
        </p:sp>
        <p:grpSp>
          <p:nvGrpSpPr>
            <p:cNvPr id="218" name="Group 218"/>
            <p:cNvGrpSpPr/>
            <p:nvPr/>
          </p:nvGrpSpPr>
          <p:grpSpPr>
            <a:xfrm>
              <a:off x="1852611" y="2433638"/>
              <a:ext cx="978001" cy="1157401"/>
              <a:chOff x="0" y="0"/>
              <a:chExt cx="977999" cy="1157399"/>
            </a:xfrm>
          </p:grpSpPr>
          <p:sp>
            <p:nvSpPr>
              <p:cNvPr id="216" name="Shape 216"/>
              <p:cNvSpPr/>
              <p:nvPr/>
            </p:nvSpPr>
            <p:spPr>
              <a:xfrm>
                <a:off x="0" y="0"/>
                <a:ext cx="978000" cy="1157400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217" name="Shape 217"/>
              <p:cNvSpPr/>
              <p:nvPr/>
            </p:nvSpPr>
            <p:spPr>
              <a:xfrm>
                <a:off x="0" y="44029"/>
                <a:ext cx="978000" cy="10693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sz="1800"/>
                </a:pPr>
                <a:r>
                  <a:rPr sz="1000"/>
                  <a:t>CA para Adultos II por 24hs para mulheres com ou sem filhos, preferencialmente imigrantes</a:t>
                </a:r>
              </a:p>
            </p:txBody>
          </p:sp>
        </p:grpSp>
        <p:sp>
          <p:nvSpPr>
            <p:cNvPr id="219" name="Shape 219"/>
            <p:cNvSpPr/>
            <p:nvPr/>
          </p:nvSpPr>
          <p:spPr>
            <a:xfrm>
              <a:off x="-1" y="2757068"/>
              <a:ext cx="787501" cy="510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sz="1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1000"/>
                <a:t>CA Bom Retiro (2016)</a:t>
              </a:r>
            </a:p>
          </p:txBody>
        </p:sp>
        <p:grpSp>
          <p:nvGrpSpPr>
            <p:cNvPr id="222" name="Group 222"/>
            <p:cNvGrpSpPr/>
            <p:nvPr/>
          </p:nvGrpSpPr>
          <p:grpSpPr>
            <a:xfrm>
              <a:off x="8085136" y="1733550"/>
              <a:ext cx="436501" cy="700200"/>
              <a:chOff x="0" y="0"/>
              <a:chExt cx="436500" cy="700199"/>
            </a:xfrm>
          </p:grpSpPr>
          <p:sp>
            <p:nvSpPr>
              <p:cNvPr id="220" name="Shape 220"/>
              <p:cNvSpPr/>
              <p:nvPr/>
            </p:nvSpPr>
            <p:spPr>
              <a:xfrm>
                <a:off x="-1" y="0"/>
                <a:ext cx="436502" cy="700200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221" name="Shape 221"/>
              <p:cNvSpPr/>
              <p:nvPr/>
            </p:nvSpPr>
            <p:spPr>
              <a:xfrm>
                <a:off x="-1" y="234529"/>
                <a:ext cx="436502" cy="2311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sz="1800"/>
                </a:pPr>
                <a:r>
                  <a:rPr sz="1000"/>
                  <a:t>225</a:t>
                </a:r>
              </a:p>
            </p:txBody>
          </p:sp>
        </p:grpSp>
        <p:grpSp>
          <p:nvGrpSpPr>
            <p:cNvPr id="225" name="Group 225"/>
            <p:cNvGrpSpPr/>
            <p:nvPr/>
          </p:nvGrpSpPr>
          <p:grpSpPr>
            <a:xfrm>
              <a:off x="7304086" y="1733550"/>
              <a:ext cx="780901" cy="700200"/>
              <a:chOff x="0" y="0"/>
              <a:chExt cx="780900" cy="700199"/>
            </a:xfrm>
          </p:grpSpPr>
          <p:sp>
            <p:nvSpPr>
              <p:cNvPr id="223" name="Shape 223"/>
              <p:cNvSpPr/>
              <p:nvPr/>
            </p:nvSpPr>
            <p:spPr>
              <a:xfrm>
                <a:off x="-1" y="0"/>
                <a:ext cx="780902" cy="700200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224" name="Shape 224"/>
              <p:cNvSpPr/>
              <p:nvPr/>
            </p:nvSpPr>
            <p:spPr>
              <a:xfrm>
                <a:off x="-1" y="94829"/>
                <a:ext cx="780902" cy="5105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sz="1800"/>
                </a:pPr>
                <a:r>
                  <a:rPr sz="1000"/>
                  <a:t>150 (120masc e 30fem)</a:t>
                </a:r>
              </a:p>
            </p:txBody>
          </p:sp>
        </p:grpSp>
        <p:grpSp>
          <p:nvGrpSpPr>
            <p:cNvPr id="228" name="Group 228"/>
            <p:cNvGrpSpPr/>
            <p:nvPr/>
          </p:nvGrpSpPr>
          <p:grpSpPr>
            <a:xfrm>
              <a:off x="6840536" y="1733550"/>
              <a:ext cx="463501" cy="700200"/>
              <a:chOff x="0" y="0"/>
              <a:chExt cx="463500" cy="700199"/>
            </a:xfrm>
          </p:grpSpPr>
          <p:sp>
            <p:nvSpPr>
              <p:cNvPr id="226" name="Shape 226"/>
              <p:cNvSpPr/>
              <p:nvPr/>
            </p:nvSpPr>
            <p:spPr>
              <a:xfrm>
                <a:off x="-1" y="0"/>
                <a:ext cx="463502" cy="700200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227" name="Shape 227"/>
              <p:cNvSpPr/>
              <p:nvPr/>
            </p:nvSpPr>
            <p:spPr>
              <a:xfrm>
                <a:off x="-1" y="234529"/>
                <a:ext cx="463502" cy="2311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sz="1800"/>
                </a:pPr>
                <a:r>
                  <a:rPr sz="1000"/>
                  <a:t>75</a:t>
                </a:r>
              </a:p>
            </p:txBody>
          </p:sp>
        </p:grpSp>
        <p:sp>
          <p:nvSpPr>
            <p:cNvPr id="229" name="Shape 229"/>
            <p:cNvSpPr/>
            <p:nvPr/>
          </p:nvSpPr>
          <p:spPr>
            <a:xfrm>
              <a:off x="6207125" y="1968079"/>
              <a:ext cx="633301" cy="231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sz="1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1000"/>
                <a:t>Leste</a:t>
              </a:r>
            </a:p>
          </p:txBody>
        </p:sp>
        <p:sp>
          <p:nvSpPr>
            <p:cNvPr id="230" name="Shape 230"/>
            <p:cNvSpPr/>
            <p:nvPr/>
          </p:nvSpPr>
          <p:spPr>
            <a:xfrm>
              <a:off x="5330825" y="1758529"/>
              <a:ext cx="876300" cy="650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sz="1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1000"/>
                <a:t>Rua Teresa Francisca Martim, 201 - Pari</a:t>
              </a:r>
            </a:p>
          </p:txBody>
        </p:sp>
        <p:grpSp>
          <p:nvGrpSpPr>
            <p:cNvPr id="233" name="Group 233"/>
            <p:cNvGrpSpPr/>
            <p:nvPr/>
          </p:nvGrpSpPr>
          <p:grpSpPr>
            <a:xfrm>
              <a:off x="4784724" y="1733550"/>
              <a:ext cx="546002" cy="700200"/>
              <a:chOff x="0" y="0"/>
              <a:chExt cx="546000" cy="700199"/>
            </a:xfrm>
          </p:grpSpPr>
          <p:sp>
            <p:nvSpPr>
              <p:cNvPr id="231" name="Shape 231"/>
              <p:cNvSpPr/>
              <p:nvPr/>
            </p:nvSpPr>
            <p:spPr>
              <a:xfrm>
                <a:off x="-1" y="0"/>
                <a:ext cx="546002" cy="700200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232" name="Shape 232"/>
              <p:cNvSpPr/>
              <p:nvPr/>
            </p:nvSpPr>
            <p:spPr>
              <a:xfrm>
                <a:off x="-1" y="234529"/>
                <a:ext cx="546002" cy="2311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sz="1800"/>
                </a:pPr>
                <a:r>
                  <a:rPr sz="1000"/>
                  <a:t>Mooca</a:t>
                </a:r>
              </a:p>
            </p:txBody>
          </p:sp>
        </p:grpSp>
        <p:grpSp>
          <p:nvGrpSpPr>
            <p:cNvPr id="236" name="Group 236"/>
            <p:cNvGrpSpPr/>
            <p:nvPr/>
          </p:nvGrpSpPr>
          <p:grpSpPr>
            <a:xfrm>
              <a:off x="4151312" y="1733550"/>
              <a:ext cx="633301" cy="700200"/>
              <a:chOff x="0" y="0"/>
              <a:chExt cx="633300" cy="700199"/>
            </a:xfrm>
          </p:grpSpPr>
          <p:sp>
            <p:nvSpPr>
              <p:cNvPr id="234" name="Shape 234"/>
              <p:cNvSpPr/>
              <p:nvPr/>
            </p:nvSpPr>
            <p:spPr>
              <a:xfrm>
                <a:off x="-1" y="0"/>
                <a:ext cx="633302" cy="700200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235" name="Shape 235"/>
              <p:cNvSpPr/>
              <p:nvPr/>
            </p:nvSpPr>
            <p:spPr>
              <a:xfrm>
                <a:off x="-1" y="164679"/>
                <a:ext cx="633302" cy="3708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sz="1800"/>
                </a:pPr>
                <a:r>
                  <a:rPr sz="1000"/>
                  <a:t>SAS Mooca</a:t>
                </a:r>
              </a:p>
            </p:txBody>
          </p:sp>
        </p:grpSp>
        <p:sp>
          <p:nvSpPr>
            <p:cNvPr id="237" name="Shape 237"/>
            <p:cNvSpPr/>
            <p:nvPr/>
          </p:nvSpPr>
          <p:spPr>
            <a:xfrm>
              <a:off x="3671887" y="1968079"/>
              <a:ext cx="479401" cy="231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sz="1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1000"/>
                <a:t>Misto</a:t>
              </a:r>
            </a:p>
          </p:txBody>
        </p:sp>
        <p:sp>
          <p:nvSpPr>
            <p:cNvPr id="238" name="Shape 238"/>
            <p:cNvSpPr/>
            <p:nvPr/>
          </p:nvSpPr>
          <p:spPr>
            <a:xfrm>
              <a:off x="2830511" y="1968079"/>
              <a:ext cx="841501" cy="231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sz="1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1000"/>
                <a:t>Exclusivo</a:t>
              </a:r>
            </a:p>
          </p:txBody>
        </p:sp>
        <p:grpSp>
          <p:nvGrpSpPr>
            <p:cNvPr id="241" name="Group 241"/>
            <p:cNvGrpSpPr/>
            <p:nvPr/>
          </p:nvGrpSpPr>
          <p:grpSpPr>
            <a:xfrm>
              <a:off x="1852611" y="1733550"/>
              <a:ext cx="978001" cy="700200"/>
              <a:chOff x="0" y="0"/>
              <a:chExt cx="977999" cy="700199"/>
            </a:xfrm>
          </p:grpSpPr>
          <p:sp>
            <p:nvSpPr>
              <p:cNvPr id="239" name="Shape 239"/>
              <p:cNvSpPr/>
              <p:nvPr/>
            </p:nvSpPr>
            <p:spPr>
              <a:xfrm>
                <a:off x="0" y="0"/>
                <a:ext cx="978000" cy="700200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240" name="Shape 240"/>
              <p:cNvSpPr/>
              <p:nvPr/>
            </p:nvSpPr>
            <p:spPr>
              <a:xfrm>
                <a:off x="0" y="24980"/>
                <a:ext cx="978000" cy="6502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sz="1800"/>
                </a:pPr>
                <a:r>
                  <a:rPr sz="1000"/>
                  <a:t>CA para adultos II por 24hs - Imigrantes</a:t>
                </a:r>
              </a:p>
            </p:txBody>
          </p:sp>
        </p:grpSp>
        <p:sp>
          <p:nvSpPr>
            <p:cNvPr id="242" name="Shape 242"/>
            <p:cNvSpPr/>
            <p:nvPr/>
          </p:nvSpPr>
          <p:spPr>
            <a:xfrm>
              <a:off x="-1" y="1898229"/>
              <a:ext cx="787501" cy="370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sz="1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1000"/>
                <a:t>CA Pari    (2015)</a:t>
              </a:r>
            </a:p>
          </p:txBody>
        </p:sp>
        <p:grpSp>
          <p:nvGrpSpPr>
            <p:cNvPr id="245" name="Group 245"/>
            <p:cNvGrpSpPr/>
            <p:nvPr/>
          </p:nvGrpSpPr>
          <p:grpSpPr>
            <a:xfrm>
              <a:off x="8085136" y="1185862"/>
              <a:ext cx="436501" cy="547801"/>
              <a:chOff x="0" y="0"/>
              <a:chExt cx="436500" cy="547799"/>
            </a:xfrm>
          </p:grpSpPr>
          <p:sp>
            <p:nvSpPr>
              <p:cNvPr id="243" name="Shape 243"/>
              <p:cNvSpPr/>
              <p:nvPr/>
            </p:nvSpPr>
            <p:spPr>
              <a:xfrm>
                <a:off x="-1" y="0"/>
                <a:ext cx="436502" cy="547800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244" name="Shape 244"/>
              <p:cNvSpPr/>
              <p:nvPr/>
            </p:nvSpPr>
            <p:spPr>
              <a:xfrm>
                <a:off x="-1" y="158329"/>
                <a:ext cx="436502" cy="2311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sz="1800"/>
                </a:pPr>
                <a:r>
                  <a:rPr sz="1000"/>
                  <a:t>80</a:t>
                </a:r>
              </a:p>
            </p:txBody>
          </p:sp>
        </p:grpSp>
        <p:grpSp>
          <p:nvGrpSpPr>
            <p:cNvPr id="248" name="Group 248"/>
            <p:cNvGrpSpPr/>
            <p:nvPr/>
          </p:nvGrpSpPr>
          <p:grpSpPr>
            <a:xfrm>
              <a:off x="7304086" y="1185862"/>
              <a:ext cx="780901" cy="547801"/>
              <a:chOff x="0" y="0"/>
              <a:chExt cx="780900" cy="547799"/>
            </a:xfrm>
          </p:grpSpPr>
          <p:sp>
            <p:nvSpPr>
              <p:cNvPr id="246" name="Shape 246"/>
              <p:cNvSpPr/>
              <p:nvPr/>
            </p:nvSpPr>
            <p:spPr>
              <a:xfrm>
                <a:off x="-1" y="0"/>
                <a:ext cx="780902" cy="547800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247" name="Shape 247"/>
              <p:cNvSpPr/>
              <p:nvPr/>
            </p:nvSpPr>
            <p:spPr>
              <a:xfrm>
                <a:off x="-1" y="158329"/>
                <a:ext cx="780902" cy="2311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sz="1800"/>
                </a:pPr>
                <a:r>
                  <a:rPr sz="1000"/>
                  <a:t>80</a:t>
                </a:r>
              </a:p>
            </p:txBody>
          </p:sp>
        </p:grpSp>
        <p:grpSp>
          <p:nvGrpSpPr>
            <p:cNvPr id="251" name="Group 251"/>
            <p:cNvGrpSpPr/>
            <p:nvPr/>
          </p:nvGrpSpPr>
          <p:grpSpPr>
            <a:xfrm>
              <a:off x="6840536" y="1185862"/>
              <a:ext cx="463501" cy="547801"/>
              <a:chOff x="0" y="0"/>
              <a:chExt cx="463500" cy="547799"/>
            </a:xfrm>
          </p:grpSpPr>
          <p:sp>
            <p:nvSpPr>
              <p:cNvPr id="249" name="Shape 249"/>
              <p:cNvSpPr/>
              <p:nvPr/>
            </p:nvSpPr>
            <p:spPr>
              <a:xfrm>
                <a:off x="-1" y="0"/>
                <a:ext cx="463502" cy="547800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250" name="Shape 250"/>
              <p:cNvSpPr/>
              <p:nvPr/>
            </p:nvSpPr>
            <p:spPr>
              <a:xfrm>
                <a:off x="-1" y="158329"/>
                <a:ext cx="463502" cy="2311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sz="1800"/>
                </a:pPr>
                <a:r>
                  <a:rPr sz="1000"/>
                  <a:t>-</a:t>
                </a:r>
              </a:p>
            </p:txBody>
          </p:sp>
        </p:grpSp>
        <p:sp>
          <p:nvSpPr>
            <p:cNvPr id="252" name="Shape 252"/>
            <p:cNvSpPr/>
            <p:nvPr/>
          </p:nvSpPr>
          <p:spPr>
            <a:xfrm>
              <a:off x="6207125" y="1344193"/>
              <a:ext cx="633301" cy="231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sz="1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1000"/>
                <a:t>Leste</a:t>
              </a:r>
            </a:p>
          </p:txBody>
        </p:sp>
        <p:sp>
          <p:nvSpPr>
            <p:cNvPr id="253" name="Shape 253"/>
            <p:cNvSpPr/>
            <p:nvPr/>
          </p:nvSpPr>
          <p:spPr>
            <a:xfrm>
              <a:off x="5330825" y="1204493"/>
              <a:ext cx="876300" cy="510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sz="1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1000"/>
                <a:t>Rua Eneas de Barros, 147 - Penha</a:t>
              </a:r>
            </a:p>
          </p:txBody>
        </p:sp>
        <p:grpSp>
          <p:nvGrpSpPr>
            <p:cNvPr id="256" name="Group 256"/>
            <p:cNvGrpSpPr/>
            <p:nvPr/>
          </p:nvGrpSpPr>
          <p:grpSpPr>
            <a:xfrm>
              <a:off x="4784724" y="1185862"/>
              <a:ext cx="546002" cy="547801"/>
              <a:chOff x="0" y="0"/>
              <a:chExt cx="546000" cy="547799"/>
            </a:xfrm>
          </p:grpSpPr>
          <p:sp>
            <p:nvSpPr>
              <p:cNvPr id="254" name="Shape 254"/>
              <p:cNvSpPr/>
              <p:nvPr/>
            </p:nvSpPr>
            <p:spPr>
              <a:xfrm>
                <a:off x="-1" y="0"/>
                <a:ext cx="546002" cy="547800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255" name="Shape 255"/>
              <p:cNvSpPr/>
              <p:nvPr/>
            </p:nvSpPr>
            <p:spPr>
              <a:xfrm>
                <a:off x="-1" y="158329"/>
                <a:ext cx="546002" cy="2311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sz="1800"/>
                </a:pPr>
                <a:r>
                  <a:rPr sz="1000"/>
                  <a:t>Penha</a:t>
                </a:r>
              </a:p>
            </p:txBody>
          </p:sp>
        </p:grpSp>
        <p:grpSp>
          <p:nvGrpSpPr>
            <p:cNvPr id="259" name="Group 259"/>
            <p:cNvGrpSpPr/>
            <p:nvPr/>
          </p:nvGrpSpPr>
          <p:grpSpPr>
            <a:xfrm>
              <a:off x="4151312" y="1185862"/>
              <a:ext cx="633301" cy="547801"/>
              <a:chOff x="0" y="0"/>
              <a:chExt cx="633300" cy="547799"/>
            </a:xfrm>
          </p:grpSpPr>
          <p:sp>
            <p:nvSpPr>
              <p:cNvPr id="257" name="Shape 257"/>
              <p:cNvSpPr/>
              <p:nvPr/>
            </p:nvSpPr>
            <p:spPr>
              <a:xfrm>
                <a:off x="-1" y="0"/>
                <a:ext cx="633302" cy="547800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258" name="Shape 258"/>
              <p:cNvSpPr/>
              <p:nvPr/>
            </p:nvSpPr>
            <p:spPr>
              <a:xfrm>
                <a:off x="-1" y="88480"/>
                <a:ext cx="633302" cy="3708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sz="1800"/>
                </a:pPr>
                <a:r>
                  <a:rPr sz="1000"/>
                  <a:t>SAS Penha</a:t>
                </a:r>
              </a:p>
            </p:txBody>
          </p:sp>
        </p:grpSp>
        <p:sp>
          <p:nvSpPr>
            <p:cNvPr id="260" name="Shape 260"/>
            <p:cNvSpPr/>
            <p:nvPr/>
          </p:nvSpPr>
          <p:spPr>
            <a:xfrm>
              <a:off x="3671887" y="1274343"/>
              <a:ext cx="479401" cy="370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sz="1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1000"/>
                <a:t>Feminino</a:t>
              </a:r>
            </a:p>
          </p:txBody>
        </p:sp>
        <p:sp>
          <p:nvSpPr>
            <p:cNvPr id="261" name="Shape 261"/>
            <p:cNvSpPr/>
            <p:nvPr/>
          </p:nvSpPr>
          <p:spPr>
            <a:xfrm>
              <a:off x="2830511" y="1344193"/>
              <a:ext cx="841501" cy="231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sz="1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1000"/>
                <a:t>Preferencial</a:t>
              </a:r>
            </a:p>
          </p:txBody>
        </p:sp>
        <p:grpSp>
          <p:nvGrpSpPr>
            <p:cNvPr id="264" name="Group 264"/>
            <p:cNvGrpSpPr/>
            <p:nvPr/>
          </p:nvGrpSpPr>
          <p:grpSpPr>
            <a:xfrm>
              <a:off x="1852611" y="1185862"/>
              <a:ext cx="978001" cy="547801"/>
              <a:chOff x="0" y="0"/>
              <a:chExt cx="977999" cy="547799"/>
            </a:xfrm>
          </p:grpSpPr>
          <p:sp>
            <p:nvSpPr>
              <p:cNvPr id="262" name="Shape 262"/>
              <p:cNvSpPr/>
              <p:nvPr/>
            </p:nvSpPr>
            <p:spPr>
              <a:xfrm>
                <a:off x="0" y="0"/>
                <a:ext cx="978000" cy="547800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263" name="Shape 263"/>
              <p:cNvSpPr/>
              <p:nvPr/>
            </p:nvSpPr>
            <p:spPr>
              <a:xfrm>
                <a:off x="0" y="18630"/>
                <a:ext cx="978000" cy="5105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sz="1800"/>
                </a:pPr>
                <a:r>
                  <a:rPr sz="1000"/>
                  <a:t>CA Especial para Mulheres Imigrantes</a:t>
                </a:r>
              </a:p>
            </p:txBody>
          </p:sp>
        </p:grpSp>
        <p:sp>
          <p:nvSpPr>
            <p:cNvPr id="265" name="Shape 265"/>
            <p:cNvSpPr/>
            <p:nvPr/>
          </p:nvSpPr>
          <p:spPr>
            <a:xfrm>
              <a:off x="-1" y="1274343"/>
              <a:ext cx="787501" cy="370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sz="1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1000"/>
                <a:t>CAE Penha (2015)</a:t>
              </a:r>
            </a:p>
          </p:txBody>
        </p:sp>
        <p:grpSp>
          <p:nvGrpSpPr>
            <p:cNvPr id="268" name="Group 268"/>
            <p:cNvGrpSpPr/>
            <p:nvPr/>
          </p:nvGrpSpPr>
          <p:grpSpPr>
            <a:xfrm>
              <a:off x="8085136" y="638175"/>
              <a:ext cx="436501" cy="547800"/>
              <a:chOff x="0" y="0"/>
              <a:chExt cx="436500" cy="547799"/>
            </a:xfrm>
          </p:grpSpPr>
          <p:sp>
            <p:nvSpPr>
              <p:cNvPr id="266" name="Shape 266"/>
              <p:cNvSpPr/>
              <p:nvPr/>
            </p:nvSpPr>
            <p:spPr>
              <a:xfrm>
                <a:off x="-1" y="0"/>
                <a:ext cx="436502" cy="547800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267" name="Shape 267"/>
              <p:cNvSpPr/>
              <p:nvPr/>
            </p:nvSpPr>
            <p:spPr>
              <a:xfrm>
                <a:off x="-1" y="158329"/>
                <a:ext cx="436502" cy="2311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sz="1800"/>
                </a:pPr>
                <a:r>
                  <a:rPr sz="1000"/>
                  <a:t>190</a:t>
                </a:r>
              </a:p>
            </p:txBody>
          </p:sp>
        </p:grpSp>
        <p:grpSp>
          <p:nvGrpSpPr>
            <p:cNvPr id="271" name="Group 271"/>
            <p:cNvGrpSpPr/>
            <p:nvPr/>
          </p:nvGrpSpPr>
          <p:grpSpPr>
            <a:xfrm>
              <a:off x="7304086" y="638175"/>
              <a:ext cx="780901" cy="547800"/>
              <a:chOff x="0" y="0"/>
              <a:chExt cx="780900" cy="547799"/>
            </a:xfrm>
          </p:grpSpPr>
          <p:sp>
            <p:nvSpPr>
              <p:cNvPr id="269" name="Shape 269"/>
              <p:cNvSpPr/>
              <p:nvPr/>
            </p:nvSpPr>
            <p:spPr>
              <a:xfrm>
                <a:off x="-1" y="0"/>
                <a:ext cx="780902" cy="547800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270" name="Shape 270"/>
              <p:cNvSpPr/>
              <p:nvPr/>
            </p:nvSpPr>
            <p:spPr>
              <a:xfrm>
                <a:off x="-1" y="18630"/>
                <a:ext cx="780902" cy="5105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sz="1800"/>
                </a:pPr>
                <a:r>
                  <a:rPr sz="1000"/>
                  <a:t>110 (80masc e 30fem)</a:t>
                </a:r>
              </a:p>
            </p:txBody>
          </p:sp>
        </p:grpSp>
        <p:grpSp>
          <p:nvGrpSpPr>
            <p:cNvPr id="274" name="Group 274"/>
            <p:cNvGrpSpPr/>
            <p:nvPr/>
          </p:nvGrpSpPr>
          <p:grpSpPr>
            <a:xfrm>
              <a:off x="6840536" y="638175"/>
              <a:ext cx="463501" cy="547800"/>
              <a:chOff x="0" y="0"/>
              <a:chExt cx="463500" cy="547799"/>
            </a:xfrm>
          </p:grpSpPr>
          <p:sp>
            <p:nvSpPr>
              <p:cNvPr id="272" name="Shape 272"/>
              <p:cNvSpPr/>
              <p:nvPr/>
            </p:nvSpPr>
            <p:spPr>
              <a:xfrm>
                <a:off x="-1" y="0"/>
                <a:ext cx="463502" cy="547800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273" name="Shape 273"/>
              <p:cNvSpPr/>
              <p:nvPr/>
            </p:nvSpPr>
            <p:spPr>
              <a:xfrm>
                <a:off x="-1" y="158329"/>
                <a:ext cx="463502" cy="2311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sz="1800"/>
                </a:pPr>
                <a:r>
                  <a:rPr sz="1000"/>
                  <a:t>80</a:t>
                </a:r>
              </a:p>
            </p:txBody>
          </p:sp>
        </p:grpSp>
        <p:sp>
          <p:nvSpPr>
            <p:cNvPr id="275" name="Shape 275"/>
            <p:cNvSpPr/>
            <p:nvPr/>
          </p:nvSpPr>
          <p:spPr>
            <a:xfrm>
              <a:off x="6207125" y="796504"/>
              <a:ext cx="633301" cy="231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sz="1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1000"/>
                <a:t>Centro</a:t>
              </a:r>
            </a:p>
          </p:txBody>
        </p:sp>
        <p:sp>
          <p:nvSpPr>
            <p:cNvPr id="276" name="Shape 276"/>
            <p:cNvSpPr/>
            <p:nvPr/>
          </p:nvSpPr>
          <p:spPr>
            <a:xfrm>
              <a:off x="5330825" y="656804"/>
              <a:ext cx="876300" cy="5105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sz="1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1000"/>
                <a:t>Rua Japurá, 234 – Bela Vista</a:t>
              </a:r>
            </a:p>
          </p:txBody>
        </p:sp>
        <p:grpSp>
          <p:nvGrpSpPr>
            <p:cNvPr id="279" name="Group 279"/>
            <p:cNvGrpSpPr/>
            <p:nvPr/>
          </p:nvGrpSpPr>
          <p:grpSpPr>
            <a:xfrm>
              <a:off x="4784724" y="638175"/>
              <a:ext cx="546002" cy="547800"/>
              <a:chOff x="0" y="0"/>
              <a:chExt cx="546000" cy="547799"/>
            </a:xfrm>
          </p:grpSpPr>
          <p:sp>
            <p:nvSpPr>
              <p:cNvPr id="277" name="Shape 277"/>
              <p:cNvSpPr/>
              <p:nvPr/>
            </p:nvSpPr>
            <p:spPr>
              <a:xfrm>
                <a:off x="-1" y="0"/>
                <a:ext cx="546002" cy="547800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278" name="Shape 278"/>
              <p:cNvSpPr/>
              <p:nvPr/>
            </p:nvSpPr>
            <p:spPr>
              <a:xfrm>
                <a:off x="-1" y="88480"/>
                <a:ext cx="546002" cy="3708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sz="1800"/>
                </a:pPr>
                <a:r>
                  <a:rPr sz="1000"/>
                  <a:t>Bela Vista</a:t>
                </a:r>
              </a:p>
            </p:txBody>
          </p:sp>
        </p:grpSp>
        <p:grpSp>
          <p:nvGrpSpPr>
            <p:cNvPr id="282" name="Group 282"/>
            <p:cNvGrpSpPr/>
            <p:nvPr/>
          </p:nvGrpSpPr>
          <p:grpSpPr>
            <a:xfrm>
              <a:off x="4151312" y="638175"/>
              <a:ext cx="633301" cy="547800"/>
              <a:chOff x="0" y="0"/>
              <a:chExt cx="633300" cy="547799"/>
            </a:xfrm>
          </p:grpSpPr>
          <p:sp>
            <p:nvSpPr>
              <p:cNvPr id="280" name="Shape 280"/>
              <p:cNvSpPr/>
              <p:nvPr/>
            </p:nvSpPr>
            <p:spPr>
              <a:xfrm>
                <a:off x="-1" y="0"/>
                <a:ext cx="633302" cy="547800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281" name="Shape 281"/>
              <p:cNvSpPr/>
              <p:nvPr/>
            </p:nvSpPr>
            <p:spPr>
              <a:xfrm>
                <a:off x="-1" y="158329"/>
                <a:ext cx="633302" cy="2311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sz="1800"/>
                </a:pPr>
                <a:r>
                  <a:rPr sz="1000"/>
                  <a:t>SAS Sé</a:t>
                </a:r>
              </a:p>
            </p:txBody>
          </p:sp>
        </p:grpSp>
        <p:sp>
          <p:nvSpPr>
            <p:cNvPr id="283" name="Shape 283"/>
            <p:cNvSpPr/>
            <p:nvPr/>
          </p:nvSpPr>
          <p:spPr>
            <a:xfrm>
              <a:off x="3671887" y="796504"/>
              <a:ext cx="479401" cy="231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sz="1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1000"/>
                <a:t>Misto</a:t>
              </a:r>
            </a:p>
          </p:txBody>
        </p:sp>
        <p:sp>
          <p:nvSpPr>
            <p:cNvPr id="284" name="Shape 284"/>
            <p:cNvSpPr/>
            <p:nvPr/>
          </p:nvSpPr>
          <p:spPr>
            <a:xfrm>
              <a:off x="2830511" y="796504"/>
              <a:ext cx="841501" cy="231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sz="1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1000"/>
                <a:t>Exclusivo</a:t>
              </a:r>
            </a:p>
          </p:txBody>
        </p:sp>
        <p:grpSp>
          <p:nvGrpSpPr>
            <p:cNvPr id="287" name="Group 287"/>
            <p:cNvGrpSpPr/>
            <p:nvPr/>
          </p:nvGrpSpPr>
          <p:grpSpPr>
            <a:xfrm>
              <a:off x="1852611" y="638175"/>
              <a:ext cx="978001" cy="547800"/>
              <a:chOff x="0" y="0"/>
              <a:chExt cx="977999" cy="547799"/>
            </a:xfrm>
          </p:grpSpPr>
          <p:sp>
            <p:nvSpPr>
              <p:cNvPr id="285" name="Shape 285"/>
              <p:cNvSpPr/>
              <p:nvPr/>
            </p:nvSpPr>
            <p:spPr>
              <a:xfrm>
                <a:off x="0" y="0"/>
                <a:ext cx="978000" cy="547800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286" name="Shape 286"/>
              <p:cNvSpPr/>
              <p:nvPr/>
            </p:nvSpPr>
            <p:spPr>
              <a:xfrm>
                <a:off x="0" y="18630"/>
                <a:ext cx="978000" cy="5105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sz="1800"/>
                </a:pPr>
                <a:r>
                  <a:rPr sz="1000"/>
                  <a:t>CA para adultos II por 24hs</a:t>
                </a:r>
              </a:p>
            </p:txBody>
          </p:sp>
        </p:grpSp>
        <p:grpSp>
          <p:nvGrpSpPr>
            <p:cNvPr id="290" name="Group 290"/>
            <p:cNvGrpSpPr/>
            <p:nvPr/>
          </p:nvGrpSpPr>
          <p:grpSpPr>
            <a:xfrm>
              <a:off x="787399" y="638175"/>
              <a:ext cx="1065301" cy="2952900"/>
              <a:chOff x="0" y="0"/>
              <a:chExt cx="1065299" cy="2952899"/>
            </a:xfrm>
          </p:grpSpPr>
          <p:sp>
            <p:nvSpPr>
              <p:cNvPr id="288" name="Shape 288"/>
              <p:cNvSpPr/>
              <p:nvPr/>
            </p:nvSpPr>
            <p:spPr>
              <a:xfrm>
                <a:off x="0" y="0"/>
                <a:ext cx="1065300" cy="2952900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289" name="Shape 289"/>
              <p:cNvSpPr/>
              <p:nvPr/>
            </p:nvSpPr>
            <p:spPr>
              <a:xfrm>
                <a:off x="0" y="1221179"/>
                <a:ext cx="1065300" cy="5105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sz="1800"/>
                </a:pPr>
                <a:r>
                  <a:rPr sz="1000"/>
                  <a:t>CA às pessoas em situação de rua</a:t>
                </a:r>
              </a:p>
            </p:txBody>
          </p:sp>
        </p:grpSp>
        <p:sp>
          <p:nvSpPr>
            <p:cNvPr id="291" name="Shape 291"/>
            <p:cNvSpPr/>
            <p:nvPr/>
          </p:nvSpPr>
          <p:spPr>
            <a:xfrm>
              <a:off x="-1" y="726654"/>
              <a:ext cx="787501" cy="370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sz="1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sz="1800"/>
              </a:pPr>
              <a:r>
                <a:rPr sz="1000"/>
                <a:t>CA Bela Vista (2014)</a:t>
              </a:r>
            </a:p>
          </p:txBody>
        </p:sp>
        <p:grpSp>
          <p:nvGrpSpPr>
            <p:cNvPr id="294" name="Group 294"/>
            <p:cNvGrpSpPr/>
            <p:nvPr/>
          </p:nvGrpSpPr>
          <p:grpSpPr>
            <a:xfrm>
              <a:off x="8085136" y="242887"/>
              <a:ext cx="436501" cy="395401"/>
              <a:chOff x="0" y="0"/>
              <a:chExt cx="436500" cy="395399"/>
            </a:xfrm>
          </p:grpSpPr>
          <p:sp>
            <p:nvSpPr>
              <p:cNvPr id="292" name="Shape 292"/>
              <p:cNvSpPr/>
              <p:nvPr/>
            </p:nvSpPr>
            <p:spPr>
              <a:xfrm>
                <a:off x="-1" y="0"/>
                <a:ext cx="436502" cy="395400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293" name="Shape 293"/>
              <p:cNvSpPr/>
              <p:nvPr/>
            </p:nvSpPr>
            <p:spPr>
              <a:xfrm>
                <a:off x="-1" y="82130"/>
                <a:ext cx="436502" cy="2311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b="1"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b="0" sz="1800"/>
                </a:pPr>
                <a:r>
                  <a:rPr b="1" sz="1000"/>
                  <a:t>Total</a:t>
                </a:r>
              </a:p>
            </p:txBody>
          </p:sp>
        </p:grpSp>
        <p:grpSp>
          <p:nvGrpSpPr>
            <p:cNvPr id="297" name="Group 297"/>
            <p:cNvGrpSpPr/>
            <p:nvPr/>
          </p:nvGrpSpPr>
          <p:grpSpPr>
            <a:xfrm>
              <a:off x="7304086" y="242887"/>
              <a:ext cx="780901" cy="395401"/>
              <a:chOff x="0" y="0"/>
              <a:chExt cx="780900" cy="395399"/>
            </a:xfrm>
          </p:grpSpPr>
          <p:sp>
            <p:nvSpPr>
              <p:cNvPr id="295" name="Shape 295"/>
              <p:cNvSpPr/>
              <p:nvPr/>
            </p:nvSpPr>
            <p:spPr>
              <a:xfrm>
                <a:off x="-1" y="0"/>
                <a:ext cx="780902" cy="395400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296" name="Shape 296"/>
              <p:cNvSpPr/>
              <p:nvPr/>
            </p:nvSpPr>
            <p:spPr>
              <a:xfrm>
                <a:off x="-1" y="82130"/>
                <a:ext cx="780902" cy="2311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b="1"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b="0" sz="1800"/>
                </a:pPr>
                <a:r>
                  <a:rPr b="1" sz="1000"/>
                  <a:t>Vagas Noite</a:t>
                </a:r>
              </a:p>
            </p:txBody>
          </p:sp>
        </p:grpSp>
        <p:grpSp>
          <p:nvGrpSpPr>
            <p:cNvPr id="300" name="Group 300"/>
            <p:cNvGrpSpPr/>
            <p:nvPr/>
          </p:nvGrpSpPr>
          <p:grpSpPr>
            <a:xfrm>
              <a:off x="6840536" y="242887"/>
              <a:ext cx="463501" cy="395401"/>
              <a:chOff x="0" y="0"/>
              <a:chExt cx="463500" cy="395399"/>
            </a:xfrm>
          </p:grpSpPr>
          <p:sp>
            <p:nvSpPr>
              <p:cNvPr id="298" name="Shape 298"/>
              <p:cNvSpPr/>
              <p:nvPr/>
            </p:nvSpPr>
            <p:spPr>
              <a:xfrm>
                <a:off x="-1" y="0"/>
                <a:ext cx="463502" cy="395400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299" name="Shape 299"/>
              <p:cNvSpPr/>
              <p:nvPr/>
            </p:nvSpPr>
            <p:spPr>
              <a:xfrm>
                <a:off x="-1" y="12279"/>
                <a:ext cx="463502" cy="3708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b="1"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b="0" sz="1800"/>
                </a:pPr>
                <a:r>
                  <a:rPr b="1" sz="1000"/>
                  <a:t>Vagas Dia</a:t>
                </a:r>
              </a:p>
            </p:txBody>
          </p:sp>
        </p:grpSp>
        <p:sp>
          <p:nvSpPr>
            <p:cNvPr id="301" name="Shape 301"/>
            <p:cNvSpPr/>
            <p:nvPr/>
          </p:nvSpPr>
          <p:spPr>
            <a:xfrm>
              <a:off x="6207125" y="325017"/>
              <a:ext cx="633301" cy="231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b="1" sz="1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b="0" sz="1800"/>
              </a:pPr>
              <a:r>
                <a:rPr b="1" sz="1000"/>
                <a:t>Zona</a:t>
              </a:r>
            </a:p>
          </p:txBody>
        </p:sp>
        <p:sp>
          <p:nvSpPr>
            <p:cNvPr id="302" name="Shape 302"/>
            <p:cNvSpPr/>
            <p:nvPr/>
          </p:nvSpPr>
          <p:spPr>
            <a:xfrm>
              <a:off x="5330825" y="325017"/>
              <a:ext cx="876300" cy="231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b="1" sz="1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b="0" sz="1800"/>
              </a:pPr>
              <a:r>
                <a:rPr b="1" sz="1000"/>
                <a:t>Endereço</a:t>
              </a:r>
            </a:p>
          </p:txBody>
        </p:sp>
        <p:grpSp>
          <p:nvGrpSpPr>
            <p:cNvPr id="305" name="Group 305"/>
            <p:cNvGrpSpPr/>
            <p:nvPr/>
          </p:nvGrpSpPr>
          <p:grpSpPr>
            <a:xfrm>
              <a:off x="4784724" y="242887"/>
              <a:ext cx="546002" cy="395401"/>
              <a:chOff x="0" y="0"/>
              <a:chExt cx="546000" cy="395399"/>
            </a:xfrm>
          </p:grpSpPr>
          <p:sp>
            <p:nvSpPr>
              <p:cNvPr id="303" name="Shape 303"/>
              <p:cNvSpPr/>
              <p:nvPr/>
            </p:nvSpPr>
            <p:spPr>
              <a:xfrm>
                <a:off x="-1" y="0"/>
                <a:ext cx="546002" cy="395400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304" name="Shape 304"/>
              <p:cNvSpPr/>
              <p:nvPr/>
            </p:nvSpPr>
            <p:spPr>
              <a:xfrm>
                <a:off x="-1" y="82130"/>
                <a:ext cx="546002" cy="2311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b="1"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b="0" sz="1800"/>
                </a:pPr>
                <a:r>
                  <a:rPr b="1" sz="1000"/>
                  <a:t>CREAS</a:t>
                </a:r>
              </a:p>
            </p:txBody>
          </p:sp>
        </p:grpSp>
        <p:grpSp>
          <p:nvGrpSpPr>
            <p:cNvPr id="308" name="Group 308"/>
            <p:cNvGrpSpPr/>
            <p:nvPr/>
          </p:nvGrpSpPr>
          <p:grpSpPr>
            <a:xfrm>
              <a:off x="4151312" y="242887"/>
              <a:ext cx="633301" cy="395401"/>
              <a:chOff x="0" y="0"/>
              <a:chExt cx="633300" cy="395399"/>
            </a:xfrm>
          </p:grpSpPr>
          <p:sp>
            <p:nvSpPr>
              <p:cNvPr id="306" name="Shape 306"/>
              <p:cNvSpPr/>
              <p:nvPr/>
            </p:nvSpPr>
            <p:spPr>
              <a:xfrm>
                <a:off x="-1" y="0"/>
                <a:ext cx="633302" cy="395400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307" name="Shape 307"/>
              <p:cNvSpPr/>
              <p:nvPr/>
            </p:nvSpPr>
            <p:spPr>
              <a:xfrm>
                <a:off x="-1" y="82130"/>
                <a:ext cx="633302" cy="2311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b="1"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b="0" sz="1800"/>
                </a:pPr>
                <a:r>
                  <a:rPr b="1" sz="1000"/>
                  <a:t>SAS</a:t>
                </a:r>
              </a:p>
            </p:txBody>
          </p:sp>
        </p:grpSp>
        <p:sp>
          <p:nvSpPr>
            <p:cNvPr id="309" name="Shape 309"/>
            <p:cNvSpPr/>
            <p:nvPr/>
          </p:nvSpPr>
          <p:spPr>
            <a:xfrm>
              <a:off x="2830511" y="325017"/>
              <a:ext cx="1320901" cy="231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b="1" sz="1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b="0" sz="1800"/>
              </a:pPr>
              <a:r>
                <a:rPr b="1" sz="1000"/>
                <a:t>Tipo</a:t>
              </a:r>
            </a:p>
          </p:txBody>
        </p:sp>
        <p:grpSp>
          <p:nvGrpSpPr>
            <p:cNvPr id="312" name="Group 312"/>
            <p:cNvGrpSpPr/>
            <p:nvPr/>
          </p:nvGrpSpPr>
          <p:grpSpPr>
            <a:xfrm>
              <a:off x="1852611" y="242887"/>
              <a:ext cx="978001" cy="395401"/>
              <a:chOff x="0" y="0"/>
              <a:chExt cx="977999" cy="395399"/>
            </a:xfrm>
          </p:grpSpPr>
          <p:sp>
            <p:nvSpPr>
              <p:cNvPr id="310" name="Shape 310"/>
              <p:cNvSpPr/>
              <p:nvPr/>
            </p:nvSpPr>
            <p:spPr>
              <a:xfrm>
                <a:off x="0" y="0"/>
                <a:ext cx="978000" cy="395400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311" name="Shape 311"/>
              <p:cNvSpPr/>
              <p:nvPr/>
            </p:nvSpPr>
            <p:spPr>
              <a:xfrm>
                <a:off x="0" y="82130"/>
                <a:ext cx="978000" cy="2311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b="1"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b="0" sz="1800"/>
                </a:pPr>
                <a:r>
                  <a:rPr b="1" sz="1000"/>
                  <a:t>Modalidade</a:t>
                </a:r>
              </a:p>
            </p:txBody>
          </p:sp>
        </p:grpSp>
        <p:grpSp>
          <p:nvGrpSpPr>
            <p:cNvPr id="315" name="Group 315"/>
            <p:cNvGrpSpPr/>
            <p:nvPr/>
          </p:nvGrpSpPr>
          <p:grpSpPr>
            <a:xfrm>
              <a:off x="787399" y="242887"/>
              <a:ext cx="1065301" cy="395401"/>
              <a:chOff x="0" y="0"/>
              <a:chExt cx="1065299" cy="395399"/>
            </a:xfrm>
          </p:grpSpPr>
          <p:sp>
            <p:nvSpPr>
              <p:cNvPr id="313" name="Shape 313"/>
              <p:cNvSpPr/>
              <p:nvPr/>
            </p:nvSpPr>
            <p:spPr>
              <a:xfrm>
                <a:off x="0" y="0"/>
                <a:ext cx="1065300" cy="395400"/>
              </a:xfrm>
              <a:prstGeom prst="rect">
                <a:avLst/>
              </a:prstGeom>
              <a:solidFill>
                <a:srgbClr val="C0C0C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 algn="ctr"/>
              </a:p>
            </p:txBody>
          </p:sp>
          <p:sp>
            <p:nvSpPr>
              <p:cNvPr id="314" name="Shape 314"/>
              <p:cNvSpPr/>
              <p:nvPr/>
            </p:nvSpPr>
            <p:spPr>
              <a:xfrm>
                <a:off x="0" y="82130"/>
                <a:ext cx="1065300" cy="2311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ctr">
                  <a:defRPr b="1" sz="1000">
                    <a:latin typeface="Calibri"/>
                    <a:ea typeface="Calibri"/>
                    <a:cs typeface="Calibri"/>
                    <a:sym typeface="Calibri"/>
                  </a:defRPr>
                </a:lvl1pPr>
              </a:lstStyle>
              <a:p>
                <a:pPr lvl="0">
                  <a:defRPr b="0" sz="1800"/>
                </a:pPr>
                <a:r>
                  <a:rPr b="1" sz="1000"/>
                  <a:t>Serviço</a:t>
                </a:r>
              </a:p>
            </p:txBody>
          </p:sp>
        </p:grpSp>
        <p:sp>
          <p:nvSpPr>
            <p:cNvPr id="316" name="Shape 316"/>
            <p:cNvSpPr/>
            <p:nvPr/>
          </p:nvSpPr>
          <p:spPr>
            <a:xfrm>
              <a:off x="-1" y="325017"/>
              <a:ext cx="787501" cy="231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b="1" sz="1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b="0" sz="1800"/>
              </a:pPr>
              <a:r>
                <a:rPr b="1" sz="1000"/>
                <a:t>Distrito</a:t>
              </a:r>
            </a:p>
          </p:txBody>
        </p:sp>
        <p:sp>
          <p:nvSpPr>
            <p:cNvPr id="317" name="Shape 317"/>
            <p:cNvSpPr/>
            <p:nvPr/>
          </p:nvSpPr>
          <p:spPr>
            <a:xfrm>
              <a:off x="0" y="11859"/>
              <a:ext cx="8521800" cy="2311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b">
              <a:spAutoFit/>
            </a:bodyPr>
            <a:lstStyle>
              <a:lvl1pPr algn="ctr">
                <a:defRPr b="1" sz="1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>
                <a:defRPr b="0" sz="1800"/>
              </a:pPr>
              <a:r>
                <a:rPr b="1" sz="1000"/>
                <a:t>Centros de Acolhida para Imigrantes do Município (SMDHC e SMADS)</a:t>
              </a:r>
            </a:p>
          </p:txBody>
        </p:sp>
        <p:sp>
          <p:nvSpPr>
            <p:cNvPr id="318" name="Shape 318"/>
            <p:cNvSpPr/>
            <p:nvPr/>
          </p:nvSpPr>
          <p:spPr>
            <a:xfrm flipH="1">
              <a:off x="-1" y="-1"/>
              <a:ext cx="2" cy="3591001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  <p:sp>
          <p:nvSpPr>
            <p:cNvPr id="319" name="Shape 319"/>
            <p:cNvSpPr/>
            <p:nvPr/>
          </p:nvSpPr>
          <p:spPr>
            <a:xfrm>
              <a:off x="0" y="242887"/>
              <a:ext cx="8521800" cy="1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  <p:sp>
          <p:nvSpPr>
            <p:cNvPr id="320" name="Shape 320"/>
            <p:cNvSpPr/>
            <p:nvPr/>
          </p:nvSpPr>
          <p:spPr>
            <a:xfrm>
              <a:off x="0" y="638175"/>
              <a:ext cx="8521800" cy="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  <p:sp>
          <p:nvSpPr>
            <p:cNvPr id="321" name="Shape 321"/>
            <p:cNvSpPr/>
            <p:nvPr/>
          </p:nvSpPr>
          <p:spPr>
            <a:xfrm flipH="1">
              <a:off x="787399" y="242888"/>
              <a:ext cx="1" cy="334800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  <p:sp>
          <p:nvSpPr>
            <p:cNvPr id="322" name="Shape 322"/>
            <p:cNvSpPr/>
            <p:nvPr/>
          </p:nvSpPr>
          <p:spPr>
            <a:xfrm flipH="1">
              <a:off x="1852611" y="242888"/>
              <a:ext cx="1" cy="1490701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  <p:sp>
          <p:nvSpPr>
            <p:cNvPr id="323" name="Shape 323"/>
            <p:cNvSpPr/>
            <p:nvPr/>
          </p:nvSpPr>
          <p:spPr>
            <a:xfrm flipH="1">
              <a:off x="2830511" y="242888"/>
              <a:ext cx="1" cy="334800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  <p:sp>
          <p:nvSpPr>
            <p:cNvPr id="324" name="Shape 324"/>
            <p:cNvSpPr/>
            <p:nvPr/>
          </p:nvSpPr>
          <p:spPr>
            <a:xfrm flipH="1">
              <a:off x="4151311" y="242888"/>
              <a:ext cx="1" cy="334800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  <p:sp>
          <p:nvSpPr>
            <p:cNvPr id="325" name="Shape 325"/>
            <p:cNvSpPr/>
            <p:nvPr/>
          </p:nvSpPr>
          <p:spPr>
            <a:xfrm flipH="1">
              <a:off x="4784724" y="242888"/>
              <a:ext cx="1" cy="334800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  <p:sp>
          <p:nvSpPr>
            <p:cNvPr id="326" name="Shape 326"/>
            <p:cNvSpPr/>
            <p:nvPr/>
          </p:nvSpPr>
          <p:spPr>
            <a:xfrm flipH="1">
              <a:off x="5330824" y="242888"/>
              <a:ext cx="1" cy="334800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  <p:sp>
          <p:nvSpPr>
            <p:cNvPr id="327" name="Shape 327"/>
            <p:cNvSpPr/>
            <p:nvPr/>
          </p:nvSpPr>
          <p:spPr>
            <a:xfrm flipH="1">
              <a:off x="6207124" y="242888"/>
              <a:ext cx="1" cy="362100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  <p:sp>
          <p:nvSpPr>
            <p:cNvPr id="328" name="Shape 328"/>
            <p:cNvSpPr/>
            <p:nvPr/>
          </p:nvSpPr>
          <p:spPr>
            <a:xfrm>
              <a:off x="6840537" y="242888"/>
              <a:ext cx="1" cy="362100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  <p:sp>
          <p:nvSpPr>
            <p:cNvPr id="329" name="Shape 329"/>
            <p:cNvSpPr/>
            <p:nvPr/>
          </p:nvSpPr>
          <p:spPr>
            <a:xfrm>
              <a:off x="7304087" y="242888"/>
              <a:ext cx="1" cy="362100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  <p:sp>
          <p:nvSpPr>
            <p:cNvPr id="330" name="Shape 330"/>
            <p:cNvSpPr/>
            <p:nvPr/>
          </p:nvSpPr>
          <p:spPr>
            <a:xfrm>
              <a:off x="8085137" y="242888"/>
              <a:ext cx="1" cy="362100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  <p:sp>
          <p:nvSpPr>
            <p:cNvPr id="331" name="Shape 331"/>
            <p:cNvSpPr/>
            <p:nvPr/>
          </p:nvSpPr>
          <p:spPr>
            <a:xfrm>
              <a:off x="8521699" y="242888"/>
              <a:ext cx="1" cy="362100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  <p:sp>
          <p:nvSpPr>
            <p:cNvPr id="332" name="Shape 332"/>
            <p:cNvSpPr/>
            <p:nvPr/>
          </p:nvSpPr>
          <p:spPr>
            <a:xfrm>
              <a:off x="-1" y="1185862"/>
              <a:ext cx="787501" cy="1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  <p:sp>
          <p:nvSpPr>
            <p:cNvPr id="333" name="Shape 333"/>
            <p:cNvSpPr/>
            <p:nvPr/>
          </p:nvSpPr>
          <p:spPr>
            <a:xfrm>
              <a:off x="1852612" y="1185862"/>
              <a:ext cx="6669001" cy="1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  <p:sp>
          <p:nvSpPr>
            <p:cNvPr id="334" name="Shape 334"/>
            <p:cNvSpPr/>
            <p:nvPr/>
          </p:nvSpPr>
          <p:spPr>
            <a:xfrm flipH="1">
              <a:off x="3671886" y="638175"/>
              <a:ext cx="1" cy="295290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  <p:sp>
          <p:nvSpPr>
            <p:cNvPr id="335" name="Shape 335"/>
            <p:cNvSpPr/>
            <p:nvPr/>
          </p:nvSpPr>
          <p:spPr>
            <a:xfrm>
              <a:off x="-1" y="1733550"/>
              <a:ext cx="787501" cy="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  <p:sp>
          <p:nvSpPr>
            <p:cNvPr id="336" name="Shape 336"/>
            <p:cNvSpPr/>
            <p:nvPr/>
          </p:nvSpPr>
          <p:spPr>
            <a:xfrm>
              <a:off x="1852612" y="1733550"/>
              <a:ext cx="6669001" cy="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  <p:sp>
          <p:nvSpPr>
            <p:cNvPr id="337" name="Shape 337"/>
            <p:cNvSpPr/>
            <p:nvPr/>
          </p:nvSpPr>
          <p:spPr>
            <a:xfrm>
              <a:off x="-1" y="2433638"/>
              <a:ext cx="787501" cy="1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  <p:sp>
          <p:nvSpPr>
            <p:cNvPr id="338" name="Shape 338"/>
            <p:cNvSpPr/>
            <p:nvPr/>
          </p:nvSpPr>
          <p:spPr>
            <a:xfrm>
              <a:off x="1852612" y="2433638"/>
              <a:ext cx="6669001" cy="1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  <p:sp>
          <p:nvSpPr>
            <p:cNvPr id="339" name="Shape 339"/>
            <p:cNvSpPr/>
            <p:nvPr/>
          </p:nvSpPr>
          <p:spPr>
            <a:xfrm>
              <a:off x="0" y="3590925"/>
              <a:ext cx="8521800" cy="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  <p:sp>
          <p:nvSpPr>
            <p:cNvPr id="340" name="Shape 340"/>
            <p:cNvSpPr/>
            <p:nvPr/>
          </p:nvSpPr>
          <p:spPr>
            <a:xfrm>
              <a:off x="6207125" y="3863975"/>
              <a:ext cx="2314501" cy="0"/>
            </a:xfrm>
            <a:prstGeom prst="line">
              <a:avLst/>
            </a:prstGeom>
            <a:noFill/>
            <a:ln w="12700" cap="rnd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defTabSz="45720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</p:grpSp>
    </p:spTree>
  </p:cSld>
  <p:clrMapOvr>
    <a:masterClrMapping/>
  </p:clrMapOvr>
  <p:transition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image3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795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4" name="image10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 rot="2700000">
            <a:off x="179387" y="1058862"/>
            <a:ext cx="1250951" cy="1250950"/>
          </a:xfrm>
          <a:prstGeom prst="rect">
            <a:avLst/>
          </a:prstGeom>
          <a:ln w="12700">
            <a:miter lim="400000"/>
          </a:ln>
        </p:spPr>
      </p:pic>
      <p:sp>
        <p:nvSpPr>
          <p:cNvPr id="345" name="Shape 345"/>
          <p:cNvSpPr/>
          <p:nvPr/>
        </p:nvSpPr>
        <p:spPr>
          <a:xfrm>
            <a:off x="0" y="2528470"/>
            <a:ext cx="3995700" cy="2355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spAutoFit/>
          </a:bodyPr>
          <a:lstStyle/>
          <a:p>
            <a:pPr lvl="0" algn="ctr">
              <a:lnSpc>
                <a:spcPct val="136000"/>
              </a:lnSpc>
              <a:defRPr sz="1800"/>
            </a:pPr>
            <a:r>
              <a:rPr b="1" sz="1400">
                <a:latin typeface="Amatic SC"/>
                <a:ea typeface="Amatic SC"/>
                <a:cs typeface="Amatic SC"/>
                <a:sym typeface="Amatic SC"/>
              </a:rPr>
              <a:t>Art. 15 a 18 - Secretaria Municipal de Trabalho:</a:t>
            </a:r>
            <a:endParaRPr b="1" sz="1400">
              <a:latin typeface="Amatic SC"/>
              <a:ea typeface="Amatic SC"/>
              <a:cs typeface="Amatic SC"/>
              <a:sym typeface="Amatic SC"/>
            </a:endParaRPr>
          </a:p>
          <a:p>
            <a:pPr lvl="0" algn="ctr">
              <a:lnSpc>
                <a:spcPct val="136000"/>
              </a:lnSpc>
              <a:defRPr sz="1800"/>
            </a:pPr>
            <a:r>
              <a:rPr sz="1300">
                <a:latin typeface="Open Sans"/>
                <a:ea typeface="Open Sans"/>
                <a:cs typeface="Open Sans"/>
                <a:sym typeface="Open Sans"/>
              </a:rPr>
              <a:t>Descentralização da </a:t>
            </a:r>
            <a:r>
              <a:rPr sz="1300" u="sng">
                <a:latin typeface="Open Sans"/>
                <a:ea typeface="Open Sans"/>
                <a:cs typeface="Open Sans"/>
                <a:sym typeface="Open Sans"/>
              </a:rPr>
              <a:t>emissão de CTPS</a:t>
            </a:r>
            <a:r>
              <a:rPr sz="1300">
                <a:latin typeface="Open Sans"/>
                <a:ea typeface="Open Sans"/>
                <a:cs typeface="Open Sans"/>
                <a:sym typeface="Open Sans"/>
              </a:rPr>
              <a:t>; Promoção do acesso ao </a:t>
            </a:r>
            <a:r>
              <a:rPr sz="1300" u="sng">
                <a:latin typeface="Open Sans"/>
                <a:ea typeface="Open Sans"/>
                <a:cs typeface="Open Sans"/>
                <a:sym typeface="Open Sans"/>
              </a:rPr>
              <a:t>sistema bancário;</a:t>
            </a:r>
            <a:r>
              <a:rPr sz="1300">
                <a:latin typeface="Open Sans"/>
                <a:ea typeface="Open Sans"/>
                <a:cs typeface="Open Sans"/>
                <a:sym typeface="Open Sans"/>
              </a:rPr>
              <a:t> Intermediação para </a:t>
            </a:r>
            <a:r>
              <a:rPr sz="1300" u="sng">
                <a:latin typeface="Open Sans"/>
                <a:ea typeface="Open Sans"/>
                <a:cs typeface="Open Sans"/>
                <a:sym typeface="Open Sans"/>
              </a:rPr>
              <a:t>vagas de trabalho</a:t>
            </a:r>
            <a:r>
              <a:rPr sz="1300">
                <a:latin typeface="Open Sans"/>
                <a:ea typeface="Open Sans"/>
                <a:cs typeface="Open Sans"/>
                <a:sym typeface="Open Sans"/>
              </a:rPr>
              <a:t>;</a:t>
            </a:r>
            <a:endParaRPr sz="1300">
              <a:latin typeface="Open Sans"/>
              <a:ea typeface="Open Sans"/>
              <a:cs typeface="Open Sans"/>
              <a:sym typeface="Open Sans"/>
            </a:endParaRPr>
          </a:p>
          <a:p>
            <a:pPr lvl="0" algn="ctr">
              <a:lnSpc>
                <a:spcPct val="136000"/>
              </a:lnSpc>
              <a:defRPr sz="1800"/>
            </a:pPr>
            <a:r>
              <a:rPr sz="1300">
                <a:latin typeface="Open Sans"/>
                <a:ea typeface="Open Sans"/>
                <a:cs typeface="Open Sans"/>
                <a:sym typeface="Open Sans"/>
              </a:rPr>
              <a:t>Apoio aos empreendedores imigrantes;</a:t>
            </a:r>
            <a:endParaRPr sz="1300">
              <a:latin typeface="Open Sans"/>
              <a:ea typeface="Open Sans"/>
              <a:cs typeface="Open Sans"/>
              <a:sym typeface="Open Sans"/>
            </a:endParaRPr>
          </a:p>
          <a:p>
            <a:pPr lvl="0" algn="ctr">
              <a:lnSpc>
                <a:spcPct val="136000"/>
              </a:lnSpc>
              <a:defRPr sz="1800"/>
            </a:pPr>
            <a:r>
              <a:rPr sz="1300">
                <a:latin typeface="Open Sans"/>
                <a:ea typeface="Open Sans"/>
                <a:cs typeface="Open Sans"/>
                <a:sym typeface="Open Sans"/>
              </a:rPr>
              <a:t>Acesso a crédito e microcrédito;</a:t>
            </a:r>
            <a:endParaRPr sz="1300">
              <a:latin typeface="Open Sans"/>
              <a:ea typeface="Open Sans"/>
              <a:cs typeface="Open Sans"/>
              <a:sym typeface="Open Sans"/>
            </a:endParaRPr>
          </a:p>
          <a:p>
            <a:pPr lvl="0" algn="ctr">
              <a:lnSpc>
                <a:spcPct val="136000"/>
              </a:lnSpc>
              <a:defRPr sz="1800"/>
            </a:pPr>
            <a:r>
              <a:rPr sz="1300" u="sng">
                <a:latin typeface="Open Sans"/>
                <a:ea typeface="Open Sans"/>
                <a:cs typeface="Open Sans"/>
                <a:sym typeface="Open Sans"/>
              </a:rPr>
              <a:t>Enfrentamento ao trabalho escravo</a:t>
            </a:r>
            <a:r>
              <a:rPr sz="1300"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346" name="Shape 346"/>
          <p:cNvSpPr/>
          <p:nvPr/>
        </p:nvSpPr>
        <p:spPr>
          <a:xfrm>
            <a:off x="4787900" y="700086"/>
            <a:ext cx="4181400" cy="20399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lvl="0" algn="r">
              <a:lnSpc>
                <a:spcPct val="136000"/>
              </a:lnSpc>
              <a:defRPr sz="1800"/>
            </a:pPr>
            <a:r>
              <a:rPr sz="1400">
                <a:latin typeface="Arial Bold"/>
                <a:ea typeface="Arial Bold"/>
                <a:cs typeface="Arial Bold"/>
                <a:sym typeface="Arial Bold"/>
              </a:rPr>
              <a:t>Secretaria Municipal de Educação</a:t>
            </a:r>
            <a:endParaRPr sz="1400">
              <a:latin typeface="Arial Bold"/>
              <a:ea typeface="Arial Bold"/>
              <a:cs typeface="Arial Bold"/>
              <a:sym typeface="Arial Bold"/>
            </a:endParaRPr>
          </a:p>
          <a:p>
            <a:pPr lvl="0" algn="r">
              <a:lnSpc>
                <a:spcPct val="136000"/>
              </a:lnSpc>
              <a:defRPr sz="1800"/>
            </a:pPr>
            <a:r>
              <a:rPr sz="1400">
                <a:latin typeface="Arial Bold"/>
                <a:ea typeface="Arial Bold"/>
                <a:cs typeface="Arial Bold"/>
                <a:sym typeface="Arial Bold"/>
              </a:rPr>
              <a:t>Art. 19 e 20</a:t>
            </a:r>
            <a:endParaRPr sz="1400">
              <a:latin typeface="Arial Bold"/>
              <a:ea typeface="Arial Bold"/>
              <a:cs typeface="Arial Bold"/>
              <a:sym typeface="Arial Bold"/>
            </a:endParaRPr>
          </a:p>
          <a:p>
            <a:pPr lvl="0" algn="r">
              <a:lnSpc>
                <a:spcPct val="136000"/>
              </a:lnSpc>
              <a:defRPr sz="1800"/>
            </a:pPr>
            <a:r>
              <a:rPr sz="1300" u="sng">
                <a:latin typeface="Open Sans"/>
                <a:ea typeface="Open Sans"/>
                <a:cs typeface="Open Sans"/>
                <a:sym typeface="Open Sans"/>
              </a:rPr>
              <a:t>Desburocratização</a:t>
            </a:r>
            <a:r>
              <a:rPr sz="1300">
                <a:latin typeface="Open Sans"/>
                <a:ea typeface="Open Sans"/>
                <a:cs typeface="Open Sans"/>
                <a:sym typeface="Open Sans"/>
              </a:rPr>
              <a:t> do acesso das</a:t>
            </a:r>
            <a:br>
              <a:rPr sz="1300">
                <a:latin typeface="Open Sans"/>
                <a:ea typeface="Open Sans"/>
                <a:cs typeface="Open Sans"/>
                <a:sym typeface="Open Sans"/>
              </a:rPr>
            </a:br>
            <a:r>
              <a:rPr sz="1300">
                <a:latin typeface="Open Sans"/>
                <a:ea typeface="Open Sans"/>
                <a:cs typeface="Open Sans"/>
                <a:sym typeface="Open Sans"/>
              </a:rPr>
              <a:t> crianças à rede municipal de educação;</a:t>
            </a:r>
            <a:endParaRPr sz="1300">
              <a:latin typeface="Open Sans"/>
              <a:ea typeface="Open Sans"/>
              <a:cs typeface="Open Sans"/>
              <a:sym typeface="Open Sans"/>
            </a:endParaRPr>
          </a:p>
          <a:p>
            <a:pPr lvl="0" algn="r">
              <a:lnSpc>
                <a:spcPct val="136000"/>
              </a:lnSpc>
              <a:defRPr sz="1800"/>
            </a:pPr>
            <a:r>
              <a:rPr sz="1300">
                <a:latin typeface="Open Sans"/>
                <a:ea typeface="Open Sans"/>
                <a:cs typeface="Open Sans"/>
                <a:sym typeface="Open Sans"/>
              </a:rPr>
              <a:t>Implementação do princípio da </a:t>
            </a:r>
            <a:r>
              <a:rPr sz="1300" u="sng">
                <a:latin typeface="Open Sans"/>
                <a:ea typeface="Open Sans"/>
                <a:cs typeface="Open Sans"/>
                <a:sym typeface="Open Sans"/>
              </a:rPr>
              <a:t>interculturalidade</a:t>
            </a:r>
            <a:r>
              <a:rPr sz="1300">
                <a:latin typeface="Open Sans"/>
                <a:ea typeface="Open Sans"/>
                <a:cs typeface="Open Sans"/>
                <a:sym typeface="Open Sans"/>
              </a:rPr>
              <a:t> com apoio pedagógico em diversas instâncias, como a adaptação do conteúdo curricular </a:t>
            </a:r>
          </a:p>
        </p:txBody>
      </p:sp>
      <p:pic>
        <p:nvPicPr>
          <p:cNvPr id="347" name="image11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812086" y="2859086"/>
            <a:ext cx="1187451" cy="11858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image3.jpg" descr="INTERIOR_SMDHC_CIDADE (2)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350" name="Shape 350"/>
          <p:cNvSpPr/>
          <p:nvPr>
            <p:ph type="title" idx="4294967295"/>
          </p:nvPr>
        </p:nvSpPr>
        <p:spPr>
          <a:xfrm>
            <a:off x="3563937" y="555625"/>
            <a:ext cx="5400600" cy="820800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/>
          <a:p>
            <a:pPr lvl="0" algn="ctr" defTabSz="594359">
              <a:defRPr sz="1800"/>
            </a:pPr>
            <a:r>
              <a:rPr b="1" sz="1625">
                <a:solidFill>
                  <a:srgbClr val="009668"/>
                </a:solidFill>
                <a:latin typeface="Amatic SC"/>
                <a:ea typeface="Amatic SC"/>
                <a:cs typeface="Amatic SC"/>
                <a:sym typeface="Amatic SC"/>
              </a:rPr>
              <a:t>Centro de Referência e Atendimento para Imigrantes </a:t>
            </a:r>
            <a:br>
              <a:rPr b="1" sz="1625">
                <a:solidFill>
                  <a:srgbClr val="009668"/>
                </a:solidFill>
                <a:latin typeface="Amatic SC"/>
                <a:ea typeface="Amatic SC"/>
                <a:cs typeface="Amatic SC"/>
                <a:sym typeface="Amatic SC"/>
              </a:rPr>
            </a:br>
            <a:r>
              <a:rPr b="1" sz="1625">
                <a:solidFill>
                  <a:srgbClr val="009668"/>
                </a:solidFill>
                <a:latin typeface="Amatic SC"/>
                <a:ea typeface="Amatic SC"/>
                <a:cs typeface="Amatic SC"/>
                <a:sym typeface="Amatic SC"/>
              </a:rPr>
              <a:t>CRAI-SP</a:t>
            </a:r>
          </a:p>
        </p:txBody>
      </p:sp>
      <p:sp>
        <p:nvSpPr>
          <p:cNvPr id="351" name="Shape 351"/>
          <p:cNvSpPr/>
          <p:nvPr>
            <p:ph type="body" idx="4294967295"/>
          </p:nvPr>
        </p:nvSpPr>
        <p:spPr>
          <a:xfrm>
            <a:off x="3862871" y="1438443"/>
            <a:ext cx="5219701" cy="2966701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/>
          <a:p>
            <a:pPr lvl="0" marL="389164" indent="-249464">
              <a:lnSpc>
                <a:spcPct val="125000"/>
              </a:lnSpc>
              <a:buClr>
                <a:srgbClr val="000000"/>
              </a:buClr>
              <a:buSzPts val="1100"/>
              <a:buFont typeface="Helvetica"/>
              <a:buChar char="❖"/>
              <a:defRPr>
                <a:solidFill>
                  <a:srgbClr val="000000"/>
                </a:solidFill>
              </a:defRPr>
            </a:pPr>
            <a:r>
              <a:rPr b="1" sz="1100">
                <a:latin typeface="Open Sans"/>
                <a:ea typeface="Open Sans"/>
                <a:cs typeface="Open Sans"/>
                <a:sym typeface="Open Sans"/>
              </a:rPr>
              <a:t>Primeiro serviço do tipo no país</a:t>
            </a:r>
            <a:r>
              <a:rPr sz="1100">
                <a:latin typeface="Open Sans"/>
                <a:ea typeface="Open Sans"/>
                <a:cs typeface="Open Sans"/>
                <a:sym typeface="Open Sans"/>
              </a:rPr>
              <a:t> (inaugurado em novembro de 2014);</a:t>
            </a:r>
            <a:endParaRPr sz="1400"/>
          </a:p>
          <a:p>
            <a:pPr lvl="0" marL="389164" indent="-249464">
              <a:lnSpc>
                <a:spcPct val="125000"/>
              </a:lnSpc>
              <a:spcBef>
                <a:spcPts val="1600"/>
              </a:spcBef>
              <a:buClr>
                <a:srgbClr val="000000"/>
              </a:buClr>
              <a:buSzPts val="1100"/>
              <a:buFont typeface="Helvetica"/>
              <a:buChar char="❖"/>
              <a:defRPr>
                <a:solidFill>
                  <a:srgbClr val="000000"/>
                </a:solidFill>
              </a:defRPr>
            </a:pPr>
            <a:r>
              <a:rPr sz="1100">
                <a:latin typeface="Open Sans"/>
                <a:ea typeface="Open Sans"/>
                <a:cs typeface="Open Sans"/>
                <a:sym typeface="Open Sans"/>
              </a:rPr>
              <a:t>Serviço </a:t>
            </a:r>
            <a:r>
              <a:rPr b="1" sz="1100">
                <a:latin typeface="Open Sans"/>
                <a:ea typeface="Open Sans"/>
                <a:cs typeface="Open Sans"/>
                <a:sym typeface="Open Sans"/>
              </a:rPr>
              <a:t>gratuito</a:t>
            </a:r>
            <a:r>
              <a:rPr sz="1100">
                <a:latin typeface="Open Sans"/>
                <a:ea typeface="Open Sans"/>
                <a:cs typeface="Open Sans"/>
                <a:sym typeface="Open Sans"/>
              </a:rPr>
              <a:t> e de portas abertas para todas as nacionalidades</a:t>
            </a:r>
            <a:endParaRPr sz="1400"/>
          </a:p>
          <a:p>
            <a:pPr lvl="0" marL="389164" indent="-249464">
              <a:lnSpc>
                <a:spcPct val="125000"/>
              </a:lnSpc>
              <a:spcBef>
                <a:spcPts val="1600"/>
              </a:spcBef>
              <a:buClr>
                <a:srgbClr val="000000"/>
              </a:buClr>
              <a:buSzPts val="1100"/>
              <a:buFont typeface="Helvetica"/>
              <a:buChar char="❖"/>
              <a:defRPr>
                <a:solidFill>
                  <a:srgbClr val="000000"/>
                </a:solidFill>
              </a:defRPr>
            </a:pPr>
            <a:r>
              <a:rPr b="1" sz="1100">
                <a:latin typeface="Open Sans"/>
                <a:ea typeface="Open Sans"/>
                <a:cs typeface="Open Sans"/>
                <a:sym typeface="Open Sans"/>
              </a:rPr>
              <a:t>Atendimento especializado </a:t>
            </a:r>
            <a:r>
              <a:rPr sz="1100">
                <a:latin typeface="Open Sans"/>
                <a:ea typeface="Open Sans"/>
                <a:cs typeface="Open Sans"/>
                <a:sym typeface="Open Sans"/>
              </a:rPr>
              <a:t>para imigrantes</a:t>
            </a:r>
            <a:r>
              <a:rPr sz="1100" u="sng">
                <a:latin typeface="Open Sans"/>
                <a:ea typeface="Open Sans"/>
                <a:cs typeface="Open Sans"/>
                <a:sym typeface="Open Sans"/>
              </a:rPr>
              <a:t>;</a:t>
            </a:r>
            <a:endParaRPr sz="1400"/>
          </a:p>
          <a:p>
            <a:pPr lvl="0" marL="389164" indent="-249464">
              <a:lnSpc>
                <a:spcPct val="125000"/>
              </a:lnSpc>
              <a:spcBef>
                <a:spcPts val="1600"/>
              </a:spcBef>
              <a:buClr>
                <a:srgbClr val="000000"/>
              </a:buClr>
              <a:buSzPts val="1100"/>
              <a:buFont typeface="Helvetica"/>
              <a:buChar char="❖"/>
              <a:defRPr>
                <a:solidFill>
                  <a:srgbClr val="000000"/>
                </a:solidFill>
              </a:defRPr>
            </a:pPr>
            <a:r>
              <a:rPr sz="1100">
                <a:latin typeface="Open Sans"/>
                <a:ea typeface="Open Sans"/>
                <a:cs typeface="Open Sans"/>
                <a:sym typeface="Open Sans"/>
              </a:rPr>
              <a:t>Atendimento em </a:t>
            </a:r>
            <a:r>
              <a:rPr b="1" sz="1100">
                <a:latin typeface="Open Sans"/>
                <a:ea typeface="Open Sans"/>
                <a:cs typeface="Open Sans"/>
                <a:sym typeface="Open Sans"/>
              </a:rPr>
              <a:t>sete idiomas e itinerantes, se necessário</a:t>
            </a:r>
            <a:r>
              <a:rPr sz="1100">
                <a:latin typeface="Open Sans"/>
                <a:ea typeface="Open Sans"/>
                <a:cs typeface="Open Sans"/>
                <a:sym typeface="Open Sans"/>
              </a:rPr>
              <a:t>;</a:t>
            </a:r>
            <a:endParaRPr sz="1400"/>
          </a:p>
          <a:p>
            <a:pPr lvl="0" marL="389164" indent="-249464">
              <a:lnSpc>
                <a:spcPct val="125000"/>
              </a:lnSpc>
              <a:spcBef>
                <a:spcPts val="1600"/>
              </a:spcBef>
              <a:buClr>
                <a:srgbClr val="000000"/>
              </a:buClr>
              <a:buSzPts val="1100"/>
              <a:buFont typeface="Helvetica"/>
              <a:buChar char="❖"/>
              <a:defRPr>
                <a:solidFill>
                  <a:srgbClr val="000000"/>
                </a:solidFill>
              </a:defRPr>
            </a:pPr>
            <a:r>
              <a:rPr b="1" sz="1100">
                <a:latin typeface="Open Sans"/>
                <a:ea typeface="Open Sans"/>
                <a:cs typeface="Open Sans"/>
                <a:sym typeface="Open Sans"/>
              </a:rPr>
              <a:t>Equipe técnica</a:t>
            </a:r>
            <a:r>
              <a:rPr sz="1100">
                <a:latin typeface="Open Sans"/>
                <a:ea typeface="Open Sans"/>
                <a:cs typeface="Open Sans"/>
                <a:sym typeface="Open Sans"/>
              </a:rPr>
              <a:t> composta por: 1 Coordenadora; 1 Assistente de projetos, 4 Atendentes multilíngues, 2 Assistentes sociais, 1 Agente de empregabilidade e 1 Educador social.</a:t>
            </a:r>
            <a:endParaRPr sz="1100">
              <a:latin typeface="Open Sans"/>
              <a:ea typeface="Open Sans"/>
              <a:cs typeface="Open Sans"/>
              <a:sym typeface="Open Sans"/>
            </a:endParaRPr>
          </a:p>
          <a:p>
            <a:pPr lvl="0" marL="389164" indent="-249464">
              <a:lnSpc>
                <a:spcPct val="125000"/>
              </a:lnSpc>
              <a:spcBef>
                <a:spcPts val="1600"/>
              </a:spcBef>
              <a:buClr>
                <a:srgbClr val="000000"/>
              </a:buClr>
              <a:buSzPts val="1100"/>
              <a:buFont typeface="Helvetica"/>
              <a:buChar char="❖"/>
              <a:defRPr>
                <a:solidFill>
                  <a:srgbClr val="000000"/>
                </a:solidFill>
              </a:defRPr>
            </a:pPr>
            <a:r>
              <a:rPr sz="1100">
                <a:latin typeface="Open Sans"/>
                <a:ea typeface="Open Sans"/>
                <a:cs typeface="Open Sans"/>
                <a:sym typeface="Open Sans"/>
              </a:rPr>
              <a:t>Parceiros: </a:t>
            </a:r>
            <a:r>
              <a:rPr b="1" sz="1100">
                <a:latin typeface="Open Sans"/>
                <a:ea typeface="Open Sans"/>
                <a:cs typeface="Open Sans"/>
                <a:sym typeface="Open Sans"/>
              </a:rPr>
              <a:t>Defensoria Pública da União </a:t>
            </a:r>
            <a:r>
              <a:rPr sz="1100">
                <a:latin typeface="Open Sans"/>
                <a:ea typeface="Open Sans"/>
                <a:cs typeface="Open Sans"/>
                <a:sym typeface="Open Sans"/>
              </a:rPr>
              <a:t>e </a:t>
            </a:r>
            <a:r>
              <a:rPr b="1" sz="1100">
                <a:latin typeface="Open Sans"/>
                <a:ea typeface="Open Sans"/>
                <a:cs typeface="Open Sans"/>
                <a:sym typeface="Open Sans"/>
              </a:rPr>
              <a:t>Projeto Veredas</a:t>
            </a:r>
          </a:p>
        </p:txBody>
      </p:sp>
      <p:pic>
        <p:nvPicPr>
          <p:cNvPr id="352" name="image12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700087"/>
            <a:ext cx="3838575" cy="44434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image3.jpg" descr="INTERIOR_SMDHC_CIDADE (2)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55" name="image13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7950" y="1419225"/>
            <a:ext cx="2603500" cy="2911475"/>
          </a:xfrm>
          <a:prstGeom prst="rect">
            <a:avLst/>
          </a:prstGeom>
          <a:ln w="12700">
            <a:miter lim="400000"/>
          </a:ln>
        </p:spPr>
      </p:pic>
      <p:sp>
        <p:nvSpPr>
          <p:cNvPr id="356" name="Shape 356"/>
          <p:cNvSpPr/>
          <p:nvPr/>
        </p:nvSpPr>
        <p:spPr>
          <a:xfrm>
            <a:off x="2916236" y="1173036"/>
            <a:ext cx="6153001" cy="3421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spAutoFit/>
          </a:bodyPr>
          <a:lstStyle/>
          <a:p>
            <a:pPr lvl="0">
              <a:defRPr sz="1800"/>
            </a:pPr>
            <a:r>
              <a:rPr sz="1400">
                <a:latin typeface="Open Sans"/>
                <a:ea typeface="Open Sans"/>
                <a:cs typeface="Open Sans"/>
                <a:sym typeface="Open Sans"/>
              </a:rPr>
              <a:t>O CRAI já realizou mais de </a:t>
            </a:r>
            <a:r>
              <a:rPr b="1" sz="1400">
                <a:solidFill>
                  <a:srgbClr val="EF6C00"/>
                </a:solidFill>
                <a:latin typeface="Open Sans"/>
                <a:ea typeface="Open Sans"/>
                <a:cs typeface="Open Sans"/>
                <a:sym typeface="Open Sans"/>
              </a:rPr>
              <a:t>20 mil atendimentos</a:t>
            </a:r>
            <a:r>
              <a:rPr sz="1400">
                <a:latin typeface="Open Sans"/>
                <a:ea typeface="Open Sans"/>
                <a:cs typeface="Open Sans"/>
                <a:sym typeface="Open Sans"/>
              </a:rPr>
              <a:t> até outubro de 2018.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defRPr sz="1800"/>
            </a:pPr>
            <a:r>
              <a:rPr sz="1400">
                <a:latin typeface="Open Sans"/>
                <a:ea typeface="Open Sans"/>
                <a:cs typeface="Open Sans"/>
                <a:sym typeface="Open Sans"/>
              </a:rPr>
              <a:t>-Gerais: 1º atendimento, itinerante e retorno;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defRPr sz="1800"/>
            </a:pPr>
            <a:r>
              <a:rPr sz="1400">
                <a:latin typeface="Open Sans"/>
                <a:ea typeface="Open Sans"/>
                <a:cs typeface="Open Sans"/>
                <a:sym typeface="Open Sans"/>
              </a:rPr>
              <a:t>-Específicos: assistente social; DPU jurídico.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defRPr sz="1800"/>
            </a:pPr>
            <a:r>
              <a:rPr sz="1400">
                <a:latin typeface="Open Sans"/>
                <a:ea typeface="Open Sans"/>
                <a:cs typeface="Open Sans"/>
                <a:sym typeface="Open Sans"/>
              </a:rPr>
              <a:t>-Institucionais: individual e coletivo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defRPr sz="1800"/>
            </a:pPr>
            <a:endParaRPr sz="1400"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defRPr sz="1800"/>
            </a:pPr>
            <a:endParaRPr sz="1400"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defRPr sz="1800"/>
            </a:pPr>
            <a:r>
              <a:rPr sz="1400">
                <a:latin typeface="Open Sans"/>
                <a:ea typeface="Open Sans"/>
                <a:cs typeface="Open Sans"/>
                <a:sym typeface="Open Sans"/>
              </a:rPr>
              <a:t>Formou </a:t>
            </a:r>
            <a:r>
              <a:rPr b="1" sz="1400">
                <a:solidFill>
                  <a:srgbClr val="EF6C00"/>
                </a:solidFill>
                <a:latin typeface="Open Sans"/>
                <a:ea typeface="Open Sans"/>
                <a:cs typeface="Open Sans"/>
                <a:sym typeface="Open Sans"/>
              </a:rPr>
              <a:t>cerca de 1 mil servidores públicos</a:t>
            </a:r>
            <a:r>
              <a:rPr sz="1400"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defRPr sz="1800"/>
            </a:pPr>
            <a:r>
              <a:rPr sz="1400">
                <a:latin typeface="Open Sans"/>
                <a:ea typeface="Open Sans"/>
                <a:cs typeface="Open Sans"/>
                <a:sym typeface="Open Sans"/>
              </a:rPr>
              <a:t>Nas áreas da saúde, assistência social, educação, cultura e trabalho 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defRPr sz="1800"/>
            </a:pPr>
            <a:endParaRPr sz="1400"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defRPr sz="1800"/>
            </a:pPr>
            <a:endParaRPr sz="1400"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defRPr sz="1800"/>
            </a:pPr>
            <a:r>
              <a:rPr sz="1400">
                <a:latin typeface="Open Sans"/>
                <a:ea typeface="Open Sans"/>
                <a:cs typeface="Open Sans"/>
                <a:sym typeface="Open Sans"/>
              </a:rPr>
              <a:t>Prestou apoio para resolução de </a:t>
            </a:r>
            <a:r>
              <a:rPr b="1" sz="1400">
                <a:solidFill>
                  <a:srgbClr val="EF6C00"/>
                </a:solidFill>
                <a:latin typeface="Open Sans"/>
                <a:ea typeface="Open Sans"/>
                <a:cs typeface="Open Sans"/>
                <a:sym typeface="Open Sans"/>
              </a:rPr>
              <a:t>situações emergenciais</a:t>
            </a:r>
            <a:r>
              <a:rPr sz="1400"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defRPr sz="1800"/>
            </a:pPr>
            <a:r>
              <a:rPr sz="1400">
                <a:latin typeface="Open Sans"/>
                <a:ea typeface="Open Sans"/>
                <a:cs typeface="Open Sans"/>
                <a:sym typeface="Open Sans"/>
              </a:rPr>
              <a:t>ônibus de haitianos; fluxo de imigrantes angolanas com crianças nos centros de acolhida; acompanhamento de moradias ocupadas; programa de interiorização dos imigrantes venezuelanos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7" name="Shape 357"/>
          <p:cNvSpPr/>
          <p:nvPr/>
        </p:nvSpPr>
        <p:spPr>
          <a:xfrm>
            <a:off x="6143625" y="4844837"/>
            <a:ext cx="3000301" cy="322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spAutoFit/>
          </a:bodyPr>
          <a:lstStyle>
            <a:lvl1pPr algn="r">
              <a:defRPr i="1" sz="9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>
              <a:defRPr i="0" sz="1800"/>
            </a:pPr>
            <a:r>
              <a:rPr i="1" sz="900"/>
              <a:t>Dados do CRAI - Novembro 2017</a:t>
            </a:r>
          </a:p>
        </p:txBody>
      </p:sp>
    </p:spTree>
  </p:cSld>
  <p:clrMapOvr>
    <a:masterClrMapping/>
  </p:clrMapOvr>
  <p:transition spd="med" advClick="1"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image3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360" name="Shape 360"/>
          <p:cNvSpPr/>
          <p:nvPr>
            <p:ph type="title"/>
          </p:nvPr>
        </p:nvSpPr>
        <p:spPr>
          <a:xfrm>
            <a:off x="107949" y="627062"/>
            <a:ext cx="8520002" cy="708001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>
            <a:lvl1pPr defTabSz="868680">
              <a:defRPr b="1" sz="3420">
                <a:solidFill>
                  <a:srgbClr val="009668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3420">
                <a:solidFill>
                  <a:srgbClr val="009668"/>
                </a:solidFill>
              </a:rPr>
              <a:t>Atendimento Geral</a:t>
            </a:r>
          </a:p>
        </p:txBody>
      </p:sp>
      <p:sp>
        <p:nvSpPr>
          <p:cNvPr id="361" name="Shape 361"/>
          <p:cNvSpPr/>
          <p:nvPr>
            <p:ph type="body" idx="1"/>
          </p:nvPr>
        </p:nvSpPr>
        <p:spPr>
          <a:xfrm>
            <a:off x="179374" y="1131875"/>
            <a:ext cx="8584502" cy="3942301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/>
          <a:p>
            <a:pPr lvl="0" marL="0" algn="just">
              <a:lnSpc>
                <a:spcPct val="115000"/>
              </a:lnSpc>
              <a:defRPr sz="1800"/>
            </a:pPr>
            <a:endParaRPr sz="1200">
              <a:solidFill>
                <a:srgbClr val="33333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marL="413657" indent="-261257" algn="just">
              <a:lnSpc>
                <a:spcPct val="115000"/>
              </a:lnSpc>
              <a:spcBef>
                <a:spcPts val="800"/>
              </a:spcBef>
              <a:buClr>
                <a:srgbClr val="333333"/>
              </a:buClr>
              <a:buSzPts val="1200"/>
              <a:buFont typeface="Helvetica"/>
              <a:buChar char="●"/>
              <a:defRPr sz="1800"/>
            </a:pPr>
            <a:r>
              <a:rPr sz="1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Primeiro acolhimento</a:t>
            </a:r>
            <a:endParaRPr sz="12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marL="413657" indent="-261257" algn="just">
              <a:lnSpc>
                <a:spcPct val="115000"/>
              </a:lnSpc>
              <a:buClr>
                <a:srgbClr val="333333"/>
              </a:buClr>
              <a:buSzPts val="1200"/>
              <a:buFont typeface="Helvetica"/>
              <a:buChar char="●"/>
              <a:defRPr sz="1800"/>
            </a:pPr>
            <a:r>
              <a:rPr sz="1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Identificação das necessidades dos imigrantes, conforme seu relato</a:t>
            </a:r>
            <a:endParaRPr sz="12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marL="413657" indent="-261257" algn="just">
              <a:lnSpc>
                <a:spcPct val="115000"/>
              </a:lnSpc>
              <a:buClr>
                <a:srgbClr val="333333"/>
              </a:buClr>
              <a:buSzPts val="1200"/>
              <a:buFont typeface="Helvetica"/>
              <a:buChar char="●"/>
              <a:defRPr sz="1800"/>
            </a:pPr>
            <a:r>
              <a:rPr sz="1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Cadastro no banco de dados do CRAI</a:t>
            </a:r>
            <a:endParaRPr sz="12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marL="413657" indent="-261257" algn="just">
              <a:lnSpc>
                <a:spcPct val="115000"/>
              </a:lnSpc>
              <a:buClr>
                <a:srgbClr val="333333"/>
              </a:buClr>
              <a:buSzPts val="1200"/>
              <a:buFont typeface="Helvetica"/>
              <a:buChar char="●"/>
              <a:defRPr sz="1800"/>
            </a:pPr>
            <a:r>
              <a:rPr sz="1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Atendimento diversificado com atendentes imigrantes em várias línguas, entre elas: Árabe, Inglês, Francês, Espanhol, Crioulo e Lingala.  </a:t>
            </a:r>
            <a:endParaRPr sz="12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marL="413657" indent="-261257" algn="just">
              <a:lnSpc>
                <a:spcPct val="115000"/>
              </a:lnSpc>
              <a:buClr>
                <a:srgbClr val="333333"/>
              </a:buClr>
              <a:buSzPts val="1200"/>
              <a:buFont typeface="Helvetica"/>
              <a:buChar char="●"/>
              <a:defRPr sz="1800"/>
            </a:pPr>
            <a:r>
              <a:rPr sz="1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Triagem para encaminhamento a outros serviços.</a:t>
            </a:r>
            <a:endParaRPr sz="36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marL="0" algn="just">
              <a:lnSpc>
                <a:spcPct val="115000"/>
              </a:lnSpc>
              <a:spcBef>
                <a:spcPts val="800"/>
              </a:spcBef>
              <a:defRPr sz="1800"/>
            </a:pPr>
            <a:r>
              <a:rPr sz="3600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b="1" sz="3600">
                <a:solidFill>
                  <a:srgbClr val="009668"/>
                </a:solidFill>
                <a:latin typeface="Amatic SC"/>
                <a:ea typeface="Amatic SC"/>
                <a:cs typeface="Amatic SC"/>
                <a:sym typeface="Amatic SC"/>
              </a:rPr>
              <a:t>Fluxos Internos:</a:t>
            </a:r>
            <a:endParaRPr sz="3600">
              <a:solidFill>
                <a:srgbClr val="33333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lvl="0" marL="413657" indent="-261257" algn="just">
              <a:lnSpc>
                <a:spcPct val="115000"/>
              </a:lnSpc>
              <a:spcBef>
                <a:spcPts val="800"/>
              </a:spcBef>
              <a:buClr>
                <a:srgbClr val="333333"/>
              </a:buClr>
              <a:buSzPts val="1200"/>
              <a:buFont typeface="Helvetica"/>
              <a:buChar char="●"/>
              <a:defRPr sz="1800"/>
            </a:pPr>
            <a:r>
              <a:rPr sz="1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Atendimento Jurídico</a:t>
            </a:r>
            <a:endParaRPr sz="12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marL="413657" indent="-261257" algn="just">
              <a:lnSpc>
                <a:spcPct val="115000"/>
              </a:lnSpc>
              <a:buClr>
                <a:srgbClr val="333333"/>
              </a:buClr>
              <a:buSzPts val="1200"/>
              <a:buFont typeface="Helvetica"/>
              <a:buChar char="●"/>
              <a:defRPr sz="1800"/>
            </a:pPr>
            <a:r>
              <a:rPr sz="1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Atendimento Serviço Social </a:t>
            </a:r>
            <a:endParaRPr sz="12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marL="413657" indent="-261257" algn="just">
              <a:lnSpc>
                <a:spcPct val="115000"/>
              </a:lnSpc>
              <a:buClr>
                <a:srgbClr val="333333"/>
              </a:buClr>
              <a:buSzPts val="1200"/>
              <a:buFont typeface="Helvetica"/>
              <a:buChar char="●"/>
              <a:defRPr sz="1800"/>
            </a:pPr>
            <a:r>
              <a:rPr sz="1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Atendimento Empregabilidade</a:t>
            </a:r>
          </a:p>
        </p:txBody>
      </p:sp>
    </p:spTree>
  </p:cSld>
  <p:clrMapOvr>
    <a:masterClrMapping/>
  </p:clrMapOvr>
  <p:transition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image3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364" name="Shape 364"/>
          <p:cNvSpPr/>
          <p:nvPr>
            <p:ph type="title"/>
          </p:nvPr>
        </p:nvSpPr>
        <p:spPr>
          <a:xfrm>
            <a:off x="250825" y="555625"/>
            <a:ext cx="7129499" cy="792300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>
            <a:lvl1pPr>
              <a:defRPr b="1" sz="3600">
                <a:solidFill>
                  <a:srgbClr val="009668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3600">
                <a:solidFill>
                  <a:srgbClr val="009668"/>
                </a:solidFill>
              </a:rPr>
              <a:t>funções:</a:t>
            </a:r>
          </a:p>
        </p:txBody>
      </p:sp>
      <p:sp>
        <p:nvSpPr>
          <p:cNvPr id="365" name="Shape 365"/>
          <p:cNvSpPr/>
          <p:nvPr>
            <p:ph type="body" idx="1"/>
          </p:nvPr>
        </p:nvSpPr>
        <p:spPr>
          <a:xfrm>
            <a:off x="304074" y="1632424"/>
            <a:ext cx="8519102" cy="2858402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/>
          <a:p>
            <a:pPr lvl="0" marL="457200" indent="-304800" algn="just">
              <a:lnSpc>
                <a:spcPct val="150000"/>
              </a:lnSpc>
              <a:buClr>
                <a:srgbClr val="333333"/>
              </a:buClr>
              <a:buSzPts val="1200"/>
              <a:buFont typeface="Helvetica"/>
              <a:buChar char="●"/>
              <a:defRPr sz="1800"/>
            </a:pPr>
            <a:r>
              <a:rPr sz="1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Orientação sobre regularização Migratória;</a:t>
            </a:r>
            <a:endParaRPr sz="12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marL="457200" indent="-304800" algn="just">
              <a:lnSpc>
                <a:spcPct val="150000"/>
              </a:lnSpc>
              <a:buClr>
                <a:srgbClr val="333333"/>
              </a:buClr>
              <a:buSzPts val="1200"/>
              <a:buFont typeface="Helvetica"/>
              <a:buChar char="●"/>
              <a:defRPr sz="1800"/>
            </a:pPr>
            <a:r>
              <a:rPr sz="1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Orientações para preenchimento de formulário de solicitação de refúgio;</a:t>
            </a:r>
            <a:endParaRPr sz="12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marL="457200" indent="-304800" algn="just">
              <a:lnSpc>
                <a:spcPct val="150000"/>
              </a:lnSpc>
              <a:buClr>
                <a:srgbClr val="333333"/>
              </a:buClr>
              <a:buSzPts val="1200"/>
              <a:buFont typeface="Helvetica"/>
              <a:buChar char="●"/>
              <a:defRPr sz="1800"/>
            </a:pPr>
            <a:r>
              <a:rPr sz="1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Orientação geral sobre a obtenção de documentos necessários para residir no Brasil (CPF, Carteira de trabalho)</a:t>
            </a:r>
            <a:endParaRPr sz="12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marL="457200" indent="-304800" algn="just">
              <a:lnSpc>
                <a:spcPct val="150000"/>
              </a:lnSpc>
              <a:buClr>
                <a:srgbClr val="333333"/>
              </a:buClr>
              <a:buSzPts val="1200"/>
              <a:buFont typeface="Helvetica"/>
              <a:buChar char="●"/>
              <a:defRPr sz="1800"/>
            </a:pPr>
            <a:r>
              <a:rPr sz="1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Orientações para bancarização;</a:t>
            </a:r>
            <a:endParaRPr sz="12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marL="457200" indent="-304800" algn="just">
              <a:lnSpc>
                <a:spcPct val="150000"/>
              </a:lnSpc>
              <a:buClr>
                <a:srgbClr val="333333"/>
              </a:buClr>
              <a:buSzPts val="1200"/>
              <a:buFont typeface="Helvetica"/>
              <a:buChar char="●"/>
              <a:defRPr sz="1800"/>
            </a:pPr>
            <a:r>
              <a:rPr sz="1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Tradução simples de diplomas e histórico escolar de ensino médio;</a:t>
            </a:r>
            <a:endParaRPr sz="12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marL="457200" indent="-304800" algn="just">
              <a:lnSpc>
                <a:spcPct val="115000"/>
              </a:lnSpc>
              <a:buClr>
                <a:srgbClr val="333333"/>
              </a:buClr>
              <a:buSzPts val="1200"/>
              <a:buFont typeface="Helvetica"/>
              <a:buChar char="●"/>
              <a:defRPr sz="1800"/>
            </a:pPr>
            <a:r>
              <a:rPr sz="12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Encaminhamento para outros serviços do CRAI (Serviço Social, Empregabilidade), DPU, e outros serviços externos.</a:t>
            </a:r>
          </a:p>
        </p:txBody>
      </p:sp>
    </p:spTree>
  </p:cSld>
  <p:clrMapOvr>
    <a:masterClrMapping/>
  </p:clrMapOvr>
  <p:transition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image3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368" name="Shape 368"/>
          <p:cNvSpPr/>
          <p:nvPr>
            <p:ph type="title"/>
          </p:nvPr>
        </p:nvSpPr>
        <p:spPr>
          <a:xfrm>
            <a:off x="395287" y="555625"/>
            <a:ext cx="8424900" cy="719101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>
            <a:lvl1pPr>
              <a:defRPr b="1" sz="3200">
                <a:solidFill>
                  <a:srgbClr val="009668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3200">
                <a:solidFill>
                  <a:srgbClr val="009668"/>
                </a:solidFill>
              </a:rPr>
              <a:t>Tipos de documentos:</a:t>
            </a:r>
          </a:p>
        </p:txBody>
      </p:sp>
      <p:sp>
        <p:nvSpPr>
          <p:cNvPr id="369" name="Shape 369"/>
          <p:cNvSpPr/>
          <p:nvPr/>
        </p:nvSpPr>
        <p:spPr>
          <a:xfrm>
            <a:off x="107949" y="3952737"/>
            <a:ext cx="4157702" cy="7924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spAutoFit/>
          </a:bodyPr>
          <a:lstStyle>
            <a:lvl1pPr algn="ctr">
              <a:defRPr b="1" sz="2000">
                <a:solidFill>
                  <a:srgbClr val="695D46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2000">
                <a:solidFill>
                  <a:srgbClr val="695D46"/>
                </a:solidFill>
              </a:rPr>
              <a:t>Protocolo de solicitação de Refúgio</a:t>
            </a:r>
          </a:p>
        </p:txBody>
      </p:sp>
      <p:pic>
        <p:nvPicPr>
          <p:cNvPr id="370" name="image14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932362" y="1347787"/>
            <a:ext cx="2800350" cy="2159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71" name="image15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372225" y="2427286"/>
            <a:ext cx="2479676" cy="1912938"/>
          </a:xfrm>
          <a:prstGeom prst="rect">
            <a:avLst/>
          </a:prstGeom>
          <a:ln w="12700">
            <a:miter lim="400000"/>
          </a:ln>
        </p:spPr>
      </p:pic>
      <p:sp>
        <p:nvSpPr>
          <p:cNvPr id="372" name="Shape 372"/>
          <p:cNvSpPr/>
          <p:nvPr/>
        </p:nvSpPr>
        <p:spPr>
          <a:xfrm>
            <a:off x="5508625" y="4313161"/>
            <a:ext cx="3000301" cy="7924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spAutoFit/>
          </a:bodyPr>
          <a:lstStyle>
            <a:lvl1pPr algn="ctr">
              <a:defRPr b="1" sz="2000">
                <a:solidFill>
                  <a:srgbClr val="695D46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2000">
                <a:solidFill>
                  <a:srgbClr val="695D46"/>
                </a:solidFill>
              </a:rPr>
              <a:t>RNM: Registro Nacional Migratório</a:t>
            </a:r>
          </a:p>
        </p:txBody>
      </p:sp>
      <p:pic>
        <p:nvPicPr>
          <p:cNvPr id="373" name="image16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23230" y="1464249"/>
            <a:ext cx="3527146" cy="24755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image3.jpg" descr="INTERIOR_SMDHC_CIDADE (2)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376" name="Shape 376"/>
          <p:cNvSpPr/>
          <p:nvPr/>
        </p:nvSpPr>
        <p:spPr>
          <a:xfrm>
            <a:off x="6143625" y="4844837"/>
            <a:ext cx="3000301" cy="322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spAutoFit/>
          </a:bodyPr>
          <a:lstStyle>
            <a:lvl1pPr algn="r">
              <a:defRPr i="1" sz="9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>
              <a:defRPr i="0" sz="1800"/>
            </a:pPr>
            <a:r>
              <a:rPr i="1" sz="900"/>
              <a:t>Dados do CRAI - Novembro 2017</a:t>
            </a:r>
          </a:p>
        </p:txBody>
      </p:sp>
      <p:sp>
        <p:nvSpPr>
          <p:cNvPr id="377" name="Shape 377"/>
          <p:cNvSpPr/>
          <p:nvPr/>
        </p:nvSpPr>
        <p:spPr>
          <a:xfrm>
            <a:off x="323849" y="1347787"/>
            <a:ext cx="8137502" cy="293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just">
              <a:defRPr sz="1800"/>
            </a:pPr>
            <a:endParaRPr b="1" sz="1200">
              <a:latin typeface="Open Sans"/>
              <a:ea typeface="Open Sans"/>
              <a:cs typeface="Open Sans"/>
              <a:sym typeface="Open Sans"/>
            </a:endParaRPr>
          </a:p>
          <a:p>
            <a:pPr lvl="0" algn="just">
              <a:defRPr sz="1800"/>
            </a:pPr>
            <a:r>
              <a:rPr b="1" sz="1200">
                <a:latin typeface="Open Sans"/>
                <a:ea typeface="Open Sans"/>
                <a:cs typeface="Open Sans"/>
                <a:sym typeface="Open Sans"/>
              </a:rPr>
              <a:t>Acolher, orientar, realizar encaminhamentos para a rede e garantir o acesso do/a imigrante e refugiado/a aos serviços públicos na cidade de São Paulo</a:t>
            </a:r>
            <a:endParaRPr b="1" sz="1200">
              <a:latin typeface="Open Sans"/>
              <a:ea typeface="Open Sans"/>
              <a:cs typeface="Open Sans"/>
              <a:sym typeface="Open Sans"/>
            </a:endParaRPr>
          </a:p>
          <a:p>
            <a:pPr lvl="0" algn="just">
              <a:defRPr sz="1800"/>
            </a:pPr>
            <a:endParaRPr b="1" sz="1200">
              <a:latin typeface="Open Sans"/>
              <a:ea typeface="Open Sans"/>
              <a:cs typeface="Open Sans"/>
              <a:sym typeface="Open Sans"/>
            </a:endParaRPr>
          </a:p>
          <a:p>
            <a:pPr lvl="0" marL="413657" indent="-261257" algn="just">
              <a:buClr>
                <a:srgbClr val="000000"/>
              </a:buClr>
              <a:buSzPts val="1200"/>
              <a:buFont typeface="Arial"/>
              <a:buChar char="●"/>
              <a:defRPr sz="1800"/>
            </a:pPr>
            <a:r>
              <a:rPr sz="1200">
                <a:latin typeface="Open Sans"/>
                <a:ea typeface="Open Sans"/>
                <a:cs typeface="Open Sans"/>
                <a:sym typeface="Open Sans"/>
              </a:rPr>
              <a:t>Atua como </a:t>
            </a:r>
            <a:r>
              <a:rPr b="1" sz="1200">
                <a:solidFill>
                  <a:srgbClr val="009668"/>
                </a:solidFill>
                <a:latin typeface="Open Sans"/>
                <a:ea typeface="Open Sans"/>
                <a:cs typeface="Open Sans"/>
                <a:sym typeface="Open Sans"/>
              </a:rPr>
              <a:t>REFERÊNCIA</a:t>
            </a:r>
            <a:r>
              <a:rPr b="1" sz="1200"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b="1" sz="1200">
              <a:latin typeface="Open Sans"/>
              <a:ea typeface="Open Sans"/>
              <a:cs typeface="Open Sans"/>
              <a:sym typeface="Open Sans"/>
            </a:endParaRPr>
          </a:p>
          <a:p>
            <a:pPr lvl="0" algn="just">
              <a:defRPr sz="1800"/>
            </a:pPr>
            <a:endParaRPr b="1" sz="1200">
              <a:latin typeface="Open Sans"/>
              <a:ea typeface="Open Sans"/>
              <a:cs typeface="Open Sans"/>
              <a:sym typeface="Open Sans"/>
            </a:endParaRPr>
          </a:p>
          <a:p>
            <a:pPr lvl="0" marL="413657" indent="-261257" algn="just">
              <a:buClr>
                <a:srgbClr val="000000"/>
              </a:buClr>
              <a:buSzPts val="1200"/>
              <a:buFont typeface="Helvetica"/>
              <a:buChar char="●"/>
              <a:defRPr sz="1800"/>
            </a:pPr>
            <a:r>
              <a:rPr sz="1200">
                <a:latin typeface="Open Sans"/>
                <a:ea typeface="Open Sans"/>
                <a:cs typeface="Open Sans"/>
                <a:sym typeface="Open Sans"/>
              </a:rPr>
              <a:t>Encaminhamentos:</a:t>
            </a:r>
            <a:endParaRPr sz="1200"/>
          </a:p>
          <a:p>
            <a:pPr lvl="0" algn="just">
              <a:defRPr sz="1800"/>
            </a:pP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lvl="0" marL="870857" indent="-261257" algn="just">
              <a:buClr>
                <a:srgbClr val="000000"/>
              </a:buClr>
              <a:buSzPts val="1200"/>
              <a:buFont typeface="Helvetica"/>
              <a:buChar char="❖"/>
              <a:defRPr sz="1800"/>
            </a:pPr>
            <a:r>
              <a:rPr sz="1200">
                <a:latin typeface="Open Sans"/>
                <a:ea typeface="Open Sans"/>
                <a:cs typeface="Open Sans"/>
                <a:sym typeface="Open Sans"/>
              </a:rPr>
              <a:t>CEIs – Centros de Educação Infantil;</a:t>
            </a:r>
            <a:endParaRPr sz="1200"/>
          </a:p>
          <a:p>
            <a:pPr lvl="0" marL="870857" indent="-261257" algn="just">
              <a:buClr>
                <a:srgbClr val="000000"/>
              </a:buClr>
              <a:buSzPts val="1200"/>
              <a:buFont typeface="Helvetica"/>
              <a:buChar char="❖"/>
              <a:defRPr sz="1800"/>
            </a:pPr>
            <a:r>
              <a:rPr sz="1200">
                <a:latin typeface="Open Sans"/>
                <a:ea typeface="Open Sans"/>
                <a:cs typeface="Open Sans"/>
                <a:sym typeface="Open Sans"/>
              </a:rPr>
              <a:t>Área da Saúde (UBS – Unidade Básica de Saúde, AMA – Assistência Médica Ambulatorial e hospitais);</a:t>
            </a:r>
            <a:endParaRPr sz="1200"/>
          </a:p>
          <a:p>
            <a:pPr lvl="0" marL="870857" indent="-261257" algn="just">
              <a:buClr>
                <a:srgbClr val="000000"/>
              </a:buClr>
              <a:buSzPts val="1200"/>
              <a:buFont typeface="Helvetica"/>
              <a:buChar char="❖"/>
              <a:defRPr sz="1800"/>
            </a:pPr>
            <a:r>
              <a:rPr sz="1200">
                <a:latin typeface="Open Sans"/>
                <a:ea typeface="Open Sans"/>
                <a:cs typeface="Open Sans"/>
                <a:sym typeface="Open Sans"/>
              </a:rPr>
              <a:t> acolhimento, sempre realizado via CREAS – Centro de Referência Especializados da Assistência Social ou Centro POP;</a:t>
            </a:r>
            <a:endParaRPr sz="1200"/>
          </a:p>
          <a:p>
            <a:pPr lvl="0" marL="870857" indent="-261257" algn="just">
              <a:buClr>
                <a:srgbClr val="000000"/>
              </a:buClr>
              <a:buSzPts val="1200"/>
              <a:buFont typeface="Helvetica"/>
              <a:buChar char="❖"/>
              <a:defRPr sz="1800"/>
            </a:pPr>
            <a:r>
              <a:rPr sz="1200">
                <a:latin typeface="Open Sans"/>
                <a:ea typeface="Open Sans"/>
                <a:cs typeface="Open Sans"/>
                <a:sym typeface="Open Sans"/>
              </a:rPr>
              <a:t>CAPS – Centro de Atenção Psicossocial;</a:t>
            </a:r>
            <a:endParaRPr sz="1200"/>
          </a:p>
          <a:p>
            <a:pPr lvl="0" marL="870857" indent="-261257" algn="just">
              <a:buClr>
                <a:srgbClr val="000000"/>
              </a:buClr>
              <a:buSzPts val="1200"/>
              <a:buFont typeface="Helvetica"/>
              <a:buChar char="❖"/>
              <a:defRPr sz="1800"/>
            </a:pPr>
            <a:r>
              <a:rPr sz="1200">
                <a:latin typeface="Open Sans"/>
                <a:ea typeface="Open Sans"/>
                <a:cs typeface="Open Sans"/>
                <a:sym typeface="Open Sans"/>
              </a:rPr>
              <a:t>CRAS – Centro de Referência da Assistência Social, no atendimento de demandas da Proteção Social Básica;</a:t>
            </a:r>
            <a:endParaRPr sz="1200"/>
          </a:p>
          <a:p>
            <a:pPr lvl="0" marL="870857" indent="-261257" algn="just">
              <a:buClr>
                <a:srgbClr val="000000"/>
              </a:buClr>
              <a:buSzPts val="1200"/>
              <a:buFont typeface="Helvetica"/>
              <a:buChar char="❖"/>
              <a:defRPr sz="1800"/>
            </a:pPr>
            <a:r>
              <a:rPr sz="1200">
                <a:latin typeface="Open Sans"/>
                <a:ea typeface="Open Sans"/>
                <a:cs typeface="Open Sans"/>
                <a:sym typeface="Open Sans"/>
              </a:rPr>
              <a:t>organizações de atendimento a imigrantes e refugiados/as.</a:t>
            </a:r>
          </a:p>
        </p:txBody>
      </p:sp>
      <p:sp>
        <p:nvSpPr>
          <p:cNvPr id="378" name="Shape 378"/>
          <p:cNvSpPr/>
          <p:nvPr/>
        </p:nvSpPr>
        <p:spPr>
          <a:xfrm>
            <a:off x="286749" y="803299"/>
            <a:ext cx="7639802" cy="63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3600">
                <a:solidFill>
                  <a:srgbClr val="009668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3600">
                <a:solidFill>
                  <a:srgbClr val="009668"/>
                </a:solidFill>
              </a:rPr>
              <a:t>Serviço Social</a:t>
            </a:r>
          </a:p>
        </p:txBody>
      </p:sp>
    </p:spTree>
  </p:cSld>
  <p:clrMapOvr>
    <a:masterClrMapping/>
  </p:clrMapOvr>
  <p:transition spd="med" advClick="1"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image3.jpg" descr="INTERIOR_SMDHC_CIDADE (2)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381" name="Shape 381"/>
          <p:cNvSpPr/>
          <p:nvPr/>
        </p:nvSpPr>
        <p:spPr>
          <a:xfrm>
            <a:off x="323850" y="790300"/>
            <a:ext cx="3000301" cy="523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2800">
                <a:solidFill>
                  <a:srgbClr val="009668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2800">
                <a:solidFill>
                  <a:srgbClr val="009668"/>
                </a:solidFill>
              </a:rPr>
              <a:t>Empregabilidade</a:t>
            </a:r>
          </a:p>
        </p:txBody>
      </p:sp>
      <p:grpSp>
        <p:nvGrpSpPr>
          <p:cNvPr id="384" name="Group 384"/>
          <p:cNvGrpSpPr/>
          <p:nvPr/>
        </p:nvGrpSpPr>
        <p:grpSpPr>
          <a:xfrm>
            <a:off x="468312" y="3940175"/>
            <a:ext cx="1727101" cy="504900"/>
            <a:chOff x="0" y="0"/>
            <a:chExt cx="1727100" cy="504899"/>
          </a:xfrm>
        </p:grpSpPr>
        <p:sp>
          <p:nvSpPr>
            <p:cNvPr id="382" name="Shape 382"/>
            <p:cNvSpPr/>
            <p:nvPr/>
          </p:nvSpPr>
          <p:spPr>
            <a:xfrm>
              <a:off x="0" y="0"/>
              <a:ext cx="1727101" cy="504900"/>
            </a:xfrm>
            <a:prstGeom prst="roundRect">
              <a:avLst>
                <a:gd name="adj" fmla="val 16667"/>
              </a:avLst>
            </a:prstGeom>
            <a:solidFill>
              <a:srgbClr val="339966"/>
            </a:solidFill>
            <a:ln w="9525" cap="flat">
              <a:solidFill>
                <a:srgbClr val="339966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/>
            </a:p>
          </p:txBody>
        </p:sp>
        <p:sp>
          <p:nvSpPr>
            <p:cNvPr id="383" name="Shape 383"/>
            <p:cNvSpPr/>
            <p:nvPr/>
          </p:nvSpPr>
          <p:spPr>
            <a:xfrm>
              <a:off x="24646" y="28929"/>
              <a:ext cx="1677808" cy="4470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lvl="0" algn="ctr">
                <a:defRPr sz="1800"/>
              </a:pPr>
              <a:r>
                <a:rPr b="1" sz="1200">
                  <a:latin typeface="Open Sans"/>
                  <a:ea typeface="Open Sans"/>
                  <a:cs typeface="Open Sans"/>
                  <a:sym typeface="Open Sans"/>
                </a:rPr>
                <a:t>Formações e </a:t>
              </a:r>
              <a:endParaRPr b="1" sz="1200"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 algn="ctr">
                <a:defRPr sz="1800"/>
              </a:pPr>
              <a:r>
                <a:rPr b="1" sz="1200">
                  <a:latin typeface="Open Sans"/>
                  <a:ea typeface="Open Sans"/>
                  <a:cs typeface="Open Sans"/>
                  <a:sym typeface="Open Sans"/>
                </a:rPr>
                <a:t>atividades externas</a:t>
              </a:r>
            </a:p>
          </p:txBody>
        </p:sp>
      </p:grpSp>
      <p:grpSp>
        <p:nvGrpSpPr>
          <p:cNvPr id="387" name="Group 387"/>
          <p:cNvGrpSpPr/>
          <p:nvPr/>
        </p:nvGrpSpPr>
        <p:grpSpPr>
          <a:xfrm>
            <a:off x="468312" y="2020395"/>
            <a:ext cx="1727101" cy="504901"/>
            <a:chOff x="0" y="0"/>
            <a:chExt cx="1727100" cy="504899"/>
          </a:xfrm>
        </p:grpSpPr>
        <p:sp>
          <p:nvSpPr>
            <p:cNvPr id="385" name="Shape 385"/>
            <p:cNvSpPr/>
            <p:nvPr/>
          </p:nvSpPr>
          <p:spPr>
            <a:xfrm>
              <a:off x="0" y="0"/>
              <a:ext cx="1727101" cy="504900"/>
            </a:xfrm>
            <a:prstGeom prst="roundRect">
              <a:avLst>
                <a:gd name="adj" fmla="val 16667"/>
              </a:avLst>
            </a:prstGeom>
            <a:solidFill>
              <a:srgbClr val="339966"/>
            </a:solidFill>
            <a:ln w="9525" cap="flat">
              <a:solidFill>
                <a:srgbClr val="339966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/>
            </a:p>
          </p:txBody>
        </p:sp>
        <p:sp>
          <p:nvSpPr>
            <p:cNvPr id="386" name="Shape 386"/>
            <p:cNvSpPr/>
            <p:nvPr/>
          </p:nvSpPr>
          <p:spPr>
            <a:xfrm>
              <a:off x="24646" y="117829"/>
              <a:ext cx="1677808" cy="269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b="1" sz="1200">
                  <a:latin typeface="Open Sans"/>
                  <a:ea typeface="Open Sans"/>
                  <a:cs typeface="Open Sans"/>
                  <a:sym typeface="Open Sans"/>
                </a:defRPr>
              </a:lvl1pPr>
            </a:lstStyle>
            <a:p>
              <a:pPr lvl="0">
                <a:defRPr b="0" sz="1800"/>
              </a:pPr>
              <a:r>
                <a:rPr b="1" sz="1200"/>
                <a:t>Atendimentos</a:t>
              </a:r>
            </a:p>
          </p:txBody>
        </p:sp>
      </p:grpSp>
      <p:sp>
        <p:nvSpPr>
          <p:cNvPr id="388" name="Shape 388"/>
          <p:cNvSpPr/>
          <p:nvPr/>
        </p:nvSpPr>
        <p:spPr>
          <a:xfrm>
            <a:off x="3419475" y="1203325"/>
            <a:ext cx="5545200" cy="2047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marL="413657" indent="-261257">
              <a:buClr>
                <a:srgbClr val="000000"/>
              </a:buClr>
              <a:buSzPts val="1200"/>
              <a:buFont typeface="Helvetica"/>
              <a:buChar char="❖"/>
              <a:defRPr sz="1800"/>
            </a:pPr>
            <a:r>
              <a:rPr sz="1200">
                <a:latin typeface="Open Sans"/>
                <a:ea typeface="Open Sans"/>
                <a:cs typeface="Open Sans"/>
                <a:sym typeface="Open Sans"/>
              </a:rPr>
              <a:t> orientação profissional para atendidos imigrantes e/ou empregadores e público geral;</a:t>
            </a:r>
            <a:endParaRPr sz="1200"/>
          </a:p>
          <a:p>
            <a:pPr lvl="0" marL="413657" indent="-261257">
              <a:buClr>
                <a:srgbClr val="000000"/>
              </a:buClr>
              <a:buSzPts val="1200"/>
              <a:buFont typeface="Helvetica"/>
              <a:buChar char="❖"/>
              <a:defRPr sz="1800"/>
            </a:pPr>
            <a:r>
              <a:rPr sz="1200">
                <a:latin typeface="Open Sans"/>
                <a:ea typeface="Open Sans"/>
                <a:cs typeface="Open Sans"/>
                <a:sym typeface="Open Sans"/>
              </a:rPr>
              <a:t> produção de currículos;</a:t>
            </a:r>
            <a:endParaRPr sz="1200"/>
          </a:p>
          <a:p>
            <a:pPr lvl="0" marL="413657" indent="-261257">
              <a:buClr>
                <a:srgbClr val="000000"/>
              </a:buClr>
              <a:buSzPts val="1200"/>
              <a:buFont typeface="Helvetica"/>
              <a:buChar char="❖"/>
              <a:defRPr sz="1800"/>
            </a:pPr>
            <a:r>
              <a:rPr sz="1200">
                <a:latin typeface="Open Sans"/>
                <a:ea typeface="Open Sans"/>
                <a:cs typeface="Open Sans"/>
                <a:sym typeface="Open Sans"/>
              </a:rPr>
              <a:t> encaminhamentos para parceiros (busca por vagas de trabalho, cursos de português e cursos profissionalizantes);</a:t>
            </a:r>
            <a:endParaRPr sz="1200"/>
          </a:p>
          <a:p>
            <a:pPr lvl="0" marL="413657" indent="-261257">
              <a:buClr>
                <a:srgbClr val="000000"/>
              </a:buClr>
              <a:buSzPts val="1200"/>
              <a:buFont typeface="Helvetica"/>
              <a:buChar char="❖"/>
              <a:defRPr sz="1800"/>
            </a:pPr>
            <a:r>
              <a:rPr sz="1200">
                <a:latin typeface="Open Sans"/>
                <a:ea typeface="Open Sans"/>
                <a:cs typeface="Open Sans"/>
                <a:sym typeface="Open Sans"/>
              </a:rPr>
              <a:t> orientação para revalidação de diploma de ensino médio e universitário;</a:t>
            </a:r>
            <a:endParaRPr sz="1200"/>
          </a:p>
          <a:p>
            <a:pPr lvl="0" marL="413657" indent="-261257">
              <a:buClr>
                <a:srgbClr val="000000"/>
              </a:buClr>
              <a:buSzPts val="1200"/>
              <a:buFont typeface="Helvetica"/>
              <a:buChar char="❖"/>
              <a:defRPr sz="1800"/>
            </a:pPr>
            <a:r>
              <a:rPr sz="1200">
                <a:latin typeface="Open Sans"/>
                <a:ea typeface="Open Sans"/>
                <a:cs typeface="Open Sans"/>
                <a:sym typeface="Open Sans"/>
              </a:rPr>
              <a:t> orientação para ingresso no ensino público ou privado fundamental, médio e superior;</a:t>
            </a:r>
            <a:endParaRPr sz="1200"/>
          </a:p>
          <a:p>
            <a:pPr lvl="0" marL="413657" indent="-261257">
              <a:buClr>
                <a:srgbClr val="000000"/>
              </a:buClr>
              <a:buSzPts val="1200"/>
              <a:buFont typeface="Helvetica"/>
              <a:buChar char="❖"/>
              <a:defRPr sz="1800"/>
            </a:pPr>
            <a:r>
              <a:rPr sz="1200">
                <a:latin typeface="Open Sans"/>
                <a:ea typeface="Open Sans"/>
                <a:cs typeface="Open Sans"/>
                <a:sym typeface="Open Sans"/>
              </a:rPr>
              <a:t> orientação trabalhista; </a:t>
            </a:r>
            <a:endParaRPr sz="1200"/>
          </a:p>
          <a:p>
            <a:pPr lvl="0" marL="413657" indent="-261257">
              <a:buClr>
                <a:srgbClr val="000000"/>
              </a:buClr>
              <a:buSzPts val="1200"/>
              <a:buFont typeface="Helvetica"/>
              <a:buChar char="❖"/>
              <a:defRPr sz="1800"/>
            </a:pPr>
            <a:r>
              <a:rPr sz="1200">
                <a:latin typeface="Open Sans"/>
                <a:ea typeface="Open Sans"/>
                <a:cs typeface="Open Sans"/>
                <a:sym typeface="Open Sans"/>
              </a:rPr>
              <a:t> agendamento para emissão de CTPS; </a:t>
            </a:r>
            <a:endParaRPr sz="1200"/>
          </a:p>
          <a:p>
            <a:pPr lvl="0" marL="413657" indent="-261257">
              <a:buClr>
                <a:srgbClr val="000000"/>
              </a:buClr>
              <a:buSzPts val="1200"/>
              <a:buFont typeface="Helvetica"/>
              <a:buChar char="❖"/>
              <a:defRPr sz="1800"/>
            </a:pPr>
            <a:r>
              <a:rPr b="1" sz="1200">
                <a:latin typeface="Open Sans"/>
                <a:ea typeface="Open Sans"/>
                <a:cs typeface="Open Sans"/>
                <a:sym typeface="Open Sans"/>
              </a:rPr>
              <a:t> recebimento de denúncias de casos de trabalho escravo</a:t>
            </a:r>
          </a:p>
        </p:txBody>
      </p:sp>
      <p:sp>
        <p:nvSpPr>
          <p:cNvPr id="389" name="Shape 389"/>
          <p:cNvSpPr/>
          <p:nvPr/>
        </p:nvSpPr>
        <p:spPr>
          <a:xfrm>
            <a:off x="3419475" y="3571875"/>
            <a:ext cx="5545200" cy="1158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marL="413657" indent="-261257">
              <a:buClr>
                <a:srgbClr val="000000"/>
              </a:buClr>
              <a:buSzPts val="1200"/>
              <a:buFont typeface="Arial"/>
              <a:buChar char="❖"/>
              <a:defRPr sz="1800"/>
            </a:pPr>
            <a:r>
              <a:rPr sz="1200">
                <a:latin typeface="Open Sans"/>
                <a:ea typeface="Open Sans"/>
                <a:cs typeface="Open Sans"/>
                <a:sym typeface="Open Sans"/>
              </a:rPr>
              <a:t> realização de formações: direitos trabalhistas, gênero, etc.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lvl="0" marL="413657" indent="-261257">
              <a:buClr>
                <a:srgbClr val="000000"/>
              </a:buClr>
              <a:buSzPts val="1200"/>
              <a:buFont typeface="Helvetica"/>
              <a:buChar char="❖"/>
              <a:defRPr sz="1800"/>
            </a:pPr>
            <a:r>
              <a:rPr sz="1200">
                <a:latin typeface="Open Sans"/>
                <a:ea typeface="Open Sans"/>
                <a:cs typeface="Open Sans"/>
                <a:sym typeface="Open Sans"/>
              </a:rPr>
              <a:t> participação de encontros e eventos das comunidades imigrantes; 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lvl="0" marL="413657" indent="-261257">
              <a:buClr>
                <a:srgbClr val="000000"/>
              </a:buClr>
              <a:buSzPts val="1200"/>
              <a:buFont typeface="Helvetica"/>
              <a:buChar char="❖"/>
              <a:defRPr sz="1800"/>
            </a:pPr>
            <a:r>
              <a:rPr sz="1200">
                <a:latin typeface="Open Sans"/>
                <a:ea typeface="Open Sans"/>
                <a:cs typeface="Open Sans"/>
                <a:sym typeface="Open Sans"/>
              </a:rPr>
              <a:t> participação de eventos que  fomentem a empregabilidade de imigrantes;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lvl="0" marL="413657" indent="-261257">
              <a:buClr>
                <a:srgbClr val="000000"/>
              </a:buClr>
              <a:buSzPts val="1200"/>
              <a:buFont typeface="Helvetica"/>
              <a:buChar char="❖"/>
              <a:defRPr sz="1800"/>
            </a:pPr>
            <a:r>
              <a:rPr sz="1200">
                <a:latin typeface="Open Sans"/>
                <a:ea typeface="Open Sans"/>
                <a:cs typeface="Open Sans"/>
                <a:sym typeface="Open Sans"/>
              </a:rPr>
              <a:t> participação em comissões, coletivos, grupos de trabalho, núcleos e todo e qualquer espaço de discussão relacionado à temática. </a:t>
            </a:r>
          </a:p>
        </p:txBody>
      </p:sp>
      <p:sp>
        <p:nvSpPr>
          <p:cNvPr id="390" name="Shape 390"/>
          <p:cNvSpPr/>
          <p:nvPr/>
        </p:nvSpPr>
        <p:spPr>
          <a:xfrm>
            <a:off x="2195511" y="2083244"/>
            <a:ext cx="1081201" cy="28740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39966"/>
          </a:solidFill>
          <a:ln>
            <a:solidFill>
              <a:srgbClr val="339966"/>
            </a:solidFill>
            <a:miter/>
          </a:ln>
        </p:spPr>
        <p:txBody>
          <a:bodyPr lIns="0" tIns="0" rIns="0" bIns="0" anchor="ctr"/>
          <a:lstStyle/>
          <a:p>
            <a:pPr lvl="0"/>
          </a:p>
        </p:txBody>
      </p:sp>
      <p:sp>
        <p:nvSpPr>
          <p:cNvPr id="391" name="Shape 391"/>
          <p:cNvSpPr/>
          <p:nvPr/>
        </p:nvSpPr>
        <p:spPr>
          <a:xfrm>
            <a:off x="2195511" y="4084637"/>
            <a:ext cx="1081201" cy="28740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339966"/>
          </a:solidFill>
          <a:ln>
            <a:solidFill>
              <a:srgbClr val="339966"/>
            </a:solidFill>
            <a:miter/>
          </a:ln>
        </p:spPr>
        <p:txBody>
          <a:bodyPr lIns="0" tIns="0" rIns="0" bIns="0" anchor="ctr"/>
          <a:lstStyle/>
          <a:p>
            <a:pPr lvl="0"/>
          </a:p>
        </p:txBody>
      </p:sp>
    </p:spTree>
  </p:cSld>
  <p:clrMapOvr>
    <a:masterClrMapping/>
  </p:clrMapOvr>
  <p:transition spd="med" advClick="1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image3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119" name="Shape 119"/>
          <p:cNvSpPr/>
          <p:nvPr>
            <p:ph type="title"/>
          </p:nvPr>
        </p:nvSpPr>
        <p:spPr>
          <a:xfrm>
            <a:off x="107949" y="627062"/>
            <a:ext cx="8520002" cy="708001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>
            <a:lvl1pPr>
              <a:defRPr b="1" sz="3200">
                <a:solidFill>
                  <a:srgbClr val="009668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3200">
                <a:solidFill>
                  <a:srgbClr val="009668"/>
                </a:solidFill>
              </a:rPr>
              <a:t>Definições e Conceitos</a:t>
            </a:r>
          </a:p>
        </p:txBody>
      </p:sp>
      <p:sp>
        <p:nvSpPr>
          <p:cNvPr id="120" name="Shape 120"/>
          <p:cNvSpPr/>
          <p:nvPr>
            <p:ph type="body" idx="1"/>
          </p:nvPr>
        </p:nvSpPr>
        <p:spPr>
          <a:xfrm>
            <a:off x="179387" y="1131887"/>
            <a:ext cx="5934000" cy="3051301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/>
          <a:p>
            <a:pPr lvl="0" marL="0">
              <a:lnSpc>
                <a:spcPct val="150000"/>
              </a:lnSpc>
              <a:defRPr sz="1800"/>
            </a:pPr>
            <a:r>
              <a:rPr b="1" sz="1000">
                <a:latin typeface="Open Sans"/>
                <a:ea typeface="Open Sans"/>
                <a:cs typeface="Open Sans"/>
                <a:sym typeface="Open Sans"/>
              </a:rPr>
              <a:t>IMIGRANTE:</a:t>
            </a:r>
            <a:r>
              <a:rPr sz="1000">
                <a:latin typeface="Open Sans"/>
                <a:ea typeface="Open Sans"/>
                <a:cs typeface="Open Sans"/>
                <a:sym typeface="Open Sans"/>
              </a:rPr>
              <a:t> pessoa que transita, trabalha ou reside e se estabelece transitória, temporária ou definitivamente em um país (quem chega);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  <a:p>
            <a:pPr lvl="0" marL="0">
              <a:lnSpc>
                <a:spcPct val="150000"/>
              </a:lnSpc>
              <a:defRPr sz="1800"/>
            </a:pPr>
            <a:r>
              <a:rPr b="1" sz="1000">
                <a:latin typeface="Open Sans"/>
                <a:ea typeface="Open Sans"/>
                <a:cs typeface="Open Sans"/>
                <a:sym typeface="Open Sans"/>
              </a:rPr>
              <a:t>EMIGRANTE:</a:t>
            </a:r>
            <a:r>
              <a:rPr sz="1000">
                <a:latin typeface="Open Sans"/>
                <a:ea typeface="Open Sans"/>
                <a:cs typeface="Open Sans"/>
                <a:sym typeface="Open Sans"/>
              </a:rPr>
              <a:t> pessoa que se estabelece transitória, temporária ou definitivamente no exterior (quem sai);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  <a:p>
            <a:pPr lvl="0" marL="0">
              <a:lnSpc>
                <a:spcPct val="150000"/>
              </a:lnSpc>
              <a:defRPr sz="1800"/>
            </a:pPr>
            <a:r>
              <a:rPr b="1" sz="1000">
                <a:latin typeface="Open Sans"/>
                <a:ea typeface="Open Sans"/>
                <a:cs typeface="Open Sans"/>
                <a:sym typeface="Open Sans"/>
              </a:rPr>
              <a:t>RETORNADO:</a:t>
            </a:r>
            <a:r>
              <a:rPr sz="1000">
                <a:latin typeface="Open Sans"/>
                <a:ea typeface="Open Sans"/>
                <a:cs typeface="Open Sans"/>
                <a:sym typeface="Open Sans"/>
              </a:rPr>
              <a:t> emigrante que retornou ao país de origem;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  <a:p>
            <a:pPr lvl="0" marL="0">
              <a:lnSpc>
                <a:spcPct val="150000"/>
              </a:lnSpc>
              <a:defRPr sz="1800"/>
            </a:pPr>
            <a:r>
              <a:rPr b="1" sz="1000">
                <a:latin typeface="Open Sans"/>
                <a:ea typeface="Open Sans"/>
                <a:cs typeface="Open Sans"/>
                <a:sym typeface="Open Sans"/>
              </a:rPr>
              <a:t>REFUGIADO:</a:t>
            </a:r>
            <a:r>
              <a:rPr sz="1000">
                <a:latin typeface="Open Sans"/>
                <a:ea typeface="Open Sans"/>
                <a:cs typeface="Open Sans"/>
                <a:sym typeface="Open Sans"/>
              </a:rPr>
              <a:t> pessoa que devido a fundados temores de perseguição por motivo de raça, religião, nacionalidade, grupo social ou opiniões políticas é obrigada a deixar seu país de nacionalidade para buscar refúgio em outro país;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  <a:p>
            <a:pPr lvl="0" marL="0">
              <a:lnSpc>
                <a:spcPct val="150000"/>
              </a:lnSpc>
              <a:defRPr sz="1800"/>
            </a:pPr>
            <a:r>
              <a:rPr b="1" sz="1000">
                <a:latin typeface="Open Sans"/>
                <a:ea typeface="Open Sans"/>
                <a:cs typeface="Open Sans"/>
                <a:sym typeface="Open Sans"/>
              </a:rPr>
              <a:t>SOLICITANTE DE REFÚGIO:</a:t>
            </a:r>
            <a:r>
              <a:rPr sz="1000">
                <a:latin typeface="Open Sans"/>
                <a:ea typeface="Open Sans"/>
                <a:cs typeface="Open Sans"/>
                <a:sym typeface="Open Sans"/>
              </a:rPr>
              <a:t> pessoa que requereu o status de refugiado e aguarda parecer das autoridades;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  <a:p>
            <a:pPr lvl="0" marL="0">
              <a:lnSpc>
                <a:spcPct val="150000"/>
              </a:lnSpc>
              <a:defRPr sz="1800"/>
            </a:pPr>
            <a:r>
              <a:rPr b="1" sz="1000">
                <a:latin typeface="Open Sans"/>
                <a:ea typeface="Open Sans"/>
                <a:cs typeface="Open Sans"/>
                <a:sym typeface="Open Sans"/>
              </a:rPr>
              <a:t>APÁTRIDA: </a:t>
            </a:r>
            <a:r>
              <a:rPr sz="1000">
                <a:latin typeface="Open Sans"/>
                <a:ea typeface="Open Sans"/>
                <a:cs typeface="Open Sans"/>
                <a:sym typeface="Open Sans"/>
              </a:rPr>
              <a:t>pessoa que não é considerada nacional por nenhum Estado, conforme sua legislação.</a:t>
            </a:r>
          </a:p>
        </p:txBody>
      </p:sp>
      <p:pic>
        <p:nvPicPr>
          <p:cNvPr id="121" name="image4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318250" y="815975"/>
            <a:ext cx="2627312" cy="2228850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Shape 122"/>
          <p:cNvSpPr/>
          <p:nvPr/>
        </p:nvSpPr>
        <p:spPr>
          <a:xfrm>
            <a:off x="3702050" y="4092475"/>
            <a:ext cx="5219700" cy="995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spAutoFit/>
          </a:bodyPr>
          <a:lstStyle>
            <a:lvl1pPr algn="ctr">
              <a:lnSpc>
                <a:spcPct val="150000"/>
              </a:lnSpc>
              <a:defRPr i="1" sz="13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>
              <a:defRPr i="0" sz="1800"/>
            </a:pPr>
            <a:r>
              <a:rPr i="1" sz="1300"/>
              <a:t>Toda pessoa que circula dentro de um país ou internacionalmente, independente de suas razões, origens ou documentação. </a:t>
            </a:r>
            <a:endParaRPr i="1" sz="1300"/>
          </a:p>
        </p:txBody>
      </p:sp>
      <p:sp>
        <p:nvSpPr>
          <p:cNvPr id="123" name="Shape 123"/>
          <p:cNvSpPr/>
          <p:nvPr/>
        </p:nvSpPr>
        <p:spPr>
          <a:xfrm>
            <a:off x="1331912" y="4220212"/>
            <a:ext cx="2370000" cy="576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spAutoFit/>
          </a:bodyPr>
          <a:lstStyle/>
          <a:p>
            <a:pPr lvl="0" algn="just">
              <a:lnSpc>
                <a:spcPct val="150000"/>
              </a:lnSpc>
              <a:defRPr sz="1800"/>
            </a:pPr>
            <a:r>
              <a:rPr b="1" sz="2600">
                <a:solidFill>
                  <a:srgbClr val="009668"/>
                </a:solidFill>
                <a:latin typeface="Amatic SC"/>
                <a:ea typeface="Amatic SC"/>
                <a:cs typeface="Amatic SC"/>
                <a:sym typeface="Amatic SC"/>
              </a:rPr>
              <a:t>MIGRANTE:</a:t>
            </a:r>
            <a:r>
              <a:rPr b="1" sz="2600">
                <a:solidFill>
                  <a:srgbClr val="674EA7"/>
                </a:solidFill>
                <a:latin typeface="Amatic SC"/>
                <a:ea typeface="Amatic SC"/>
                <a:cs typeface="Amatic SC"/>
                <a:sym typeface="Amatic SC"/>
              </a:rPr>
              <a:t> </a:t>
            </a:r>
          </a:p>
        </p:txBody>
      </p:sp>
    </p:spTree>
  </p:cSld>
  <p:clrMapOvr>
    <a:masterClrMapping/>
  </p:clrMapOvr>
  <p:transition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image3.jpg" descr="INTERIOR_SMDHC_CIDADE (2)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94" name="image3.jpg" descr="INTERIOR_SMDHC_CIDADE (2)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4201177" cy="5143500"/>
          </a:xfrm>
          <a:prstGeom prst="rect">
            <a:avLst/>
          </a:prstGeom>
        </p:spPr>
      </p:pic>
      <p:sp>
        <p:nvSpPr>
          <p:cNvPr id="395" name="Shape 395"/>
          <p:cNvSpPr/>
          <p:nvPr/>
        </p:nvSpPr>
        <p:spPr>
          <a:xfrm>
            <a:off x="213024" y="726724"/>
            <a:ext cx="4693277" cy="7924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spAutoFit/>
          </a:bodyPr>
          <a:lstStyle/>
          <a:p>
            <a:pPr lvl="0" algn="just">
              <a:lnSpc>
                <a:spcPct val="115000"/>
              </a:lnSpc>
              <a:defRPr sz="1800"/>
            </a:pPr>
            <a:r>
              <a:rPr b="1" sz="3600">
                <a:solidFill>
                  <a:srgbClr val="009668"/>
                </a:solidFill>
                <a:latin typeface="Amatic SC"/>
                <a:ea typeface="Amatic SC"/>
                <a:cs typeface="Amatic SC"/>
                <a:sym typeface="Amatic SC"/>
              </a:rPr>
              <a:t>Educação Social</a:t>
            </a:r>
            <a:r>
              <a:rPr b="1" sz="4000">
                <a:solidFill>
                  <a:srgbClr val="A1E8D9"/>
                </a:solidFill>
                <a:latin typeface="Amatic SC"/>
                <a:ea typeface="Amatic SC"/>
                <a:cs typeface="Amatic SC"/>
                <a:sym typeface="Amatic SC"/>
              </a:rPr>
              <a:t> </a:t>
            </a:r>
          </a:p>
        </p:txBody>
      </p:sp>
      <p:sp>
        <p:nvSpPr>
          <p:cNvPr id="396" name="Shape 396"/>
          <p:cNvSpPr/>
          <p:nvPr/>
        </p:nvSpPr>
        <p:spPr>
          <a:xfrm>
            <a:off x="0" y="1188375"/>
            <a:ext cx="9144000" cy="2715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lvl="0" algn="just">
              <a:lnSpc>
                <a:spcPct val="115000"/>
              </a:lnSpc>
              <a:defRPr sz="1800"/>
            </a:pPr>
            <a:endParaRPr>
              <a:solidFill>
                <a:srgbClr val="009668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just">
              <a:defRPr sz="1800"/>
            </a:pPr>
            <a:r>
              <a:rPr b="1">
                <a:solidFill>
                  <a:srgbClr val="009668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b="1" sz="1200">
                <a:latin typeface="Open Sans"/>
                <a:ea typeface="Open Sans"/>
                <a:cs typeface="Open Sans"/>
                <a:sym typeface="Open Sans"/>
              </a:rPr>
              <a:t>Promover o acesso a direitos e a inclusão social, cultural e econômica das pessoas migrantes que vivem nas áreas periféricas do município de São  Paulo</a:t>
            </a:r>
            <a:r>
              <a:rPr b="1"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  <a:p>
            <a:pPr lvl="0" algn="just">
              <a:lnSpc>
                <a:spcPct val="115000"/>
              </a:lnSpc>
              <a:defRPr sz="1800"/>
            </a:pPr>
            <a:endParaRPr sz="1400">
              <a:latin typeface="Open Sans"/>
              <a:ea typeface="Open Sans"/>
              <a:cs typeface="Open Sans"/>
              <a:sym typeface="Open Sans"/>
            </a:endParaRPr>
          </a:p>
          <a:p>
            <a:pPr lvl="0" marL="413657" indent="-261257" algn="just">
              <a:lnSpc>
                <a:spcPct val="115000"/>
              </a:lnSpc>
              <a:buClr>
                <a:srgbClr val="000000"/>
              </a:buClr>
              <a:buSzPts val="1200"/>
              <a:buFont typeface="Helvetica"/>
              <a:buChar char="●"/>
              <a:defRPr sz="1800"/>
            </a:pPr>
            <a:r>
              <a:rPr sz="1200">
                <a:latin typeface="Open Sans"/>
                <a:ea typeface="Open Sans"/>
                <a:cs typeface="Open Sans"/>
                <a:sym typeface="Open Sans"/>
              </a:rPr>
              <a:t>força intolerante de trabalho;</a:t>
            </a:r>
            <a:br>
              <a:rPr sz="1200">
                <a:latin typeface="Open Sans"/>
                <a:ea typeface="Open Sans"/>
                <a:cs typeface="Open Sans"/>
                <a:sym typeface="Open Sans"/>
              </a:rPr>
            </a:b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lvl="0" marL="413657" indent="-261257" algn="just">
              <a:lnSpc>
                <a:spcPct val="115000"/>
              </a:lnSpc>
              <a:buClr>
                <a:srgbClr val="000000"/>
              </a:buClr>
              <a:buSzPts val="1200"/>
              <a:buFont typeface="Helvetica"/>
              <a:buChar char="●"/>
              <a:defRPr sz="1800"/>
            </a:pPr>
            <a:r>
              <a:rPr sz="1200">
                <a:latin typeface="Open Sans"/>
                <a:ea typeface="Open Sans"/>
                <a:cs typeface="Open Sans"/>
                <a:sym typeface="Open Sans"/>
              </a:rPr>
              <a:t>sensibilização dos serviços públicos; 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lvl="0" algn="just">
              <a:lnSpc>
                <a:spcPct val="115000"/>
              </a:lnSpc>
              <a:defRPr sz="1800"/>
            </a:pP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lvl="0" marL="413657" indent="-261257" algn="just">
              <a:lnSpc>
                <a:spcPct val="115000"/>
              </a:lnSpc>
              <a:buClr>
                <a:srgbClr val="000000"/>
              </a:buClr>
              <a:buSzPts val="1200"/>
              <a:buFont typeface="Helvetica"/>
              <a:buChar char="●"/>
              <a:defRPr sz="1800"/>
            </a:pPr>
            <a:r>
              <a:rPr sz="1200">
                <a:latin typeface="Open Sans"/>
                <a:ea typeface="Open Sans"/>
                <a:cs typeface="Open Sans"/>
                <a:sym typeface="Open Sans"/>
              </a:rPr>
              <a:t>auxílio ao desenvolvimento e articulação da rede de serviços e da sociedade civil;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lvl="0" algn="just">
              <a:lnSpc>
                <a:spcPct val="115000"/>
              </a:lnSpc>
              <a:defRPr sz="1800"/>
            </a:pPr>
            <a:r>
              <a:rPr sz="1200"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lvl="0" marL="413657" indent="-261257" algn="just">
              <a:lnSpc>
                <a:spcPct val="115000"/>
              </a:lnSpc>
              <a:buClr>
                <a:srgbClr val="000000"/>
              </a:buClr>
              <a:buSzPts val="1200"/>
              <a:buFont typeface="Helvetica"/>
              <a:buChar char="●"/>
              <a:defRPr sz="1800"/>
            </a:pPr>
            <a:r>
              <a:rPr sz="1200">
                <a:latin typeface="Open Sans"/>
                <a:ea typeface="Open Sans"/>
                <a:cs typeface="Open Sans"/>
                <a:sym typeface="Open Sans"/>
              </a:rPr>
              <a:t>promoção do estabelecimento das garantias do bem estar.</a:t>
            </a:r>
          </a:p>
        </p:txBody>
      </p:sp>
    </p:spTree>
  </p:cSld>
  <p:clrMapOvr>
    <a:masterClrMapping/>
  </p:clrMapOvr>
  <p:transition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image3.jpg" descr="INTERIOR_SMDHC_CIDADE (2)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01" name="Group 401"/>
          <p:cNvGrpSpPr/>
          <p:nvPr/>
        </p:nvGrpSpPr>
        <p:grpSpPr>
          <a:xfrm>
            <a:off x="0" y="690899"/>
            <a:ext cx="9144000" cy="4452601"/>
            <a:chOff x="0" y="0"/>
            <a:chExt cx="9144000" cy="4452599"/>
          </a:xfrm>
        </p:grpSpPr>
        <p:sp>
          <p:nvSpPr>
            <p:cNvPr id="399" name="Shape 399"/>
            <p:cNvSpPr/>
            <p:nvPr/>
          </p:nvSpPr>
          <p:spPr>
            <a:xfrm>
              <a:off x="0" y="0"/>
              <a:ext cx="9144000" cy="4452600"/>
            </a:xfrm>
            <a:prstGeom prst="rect">
              <a:avLst/>
            </a:prstGeom>
            <a:noFill/>
            <a:ln w="9525" cap="flat">
              <a:solidFill>
                <a:srgbClr val="6D9EE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just">
                <a:lnSpc>
                  <a:spcPct val="115000"/>
                </a:lnSpc>
                <a:defRPr sz="1000">
                  <a:latin typeface="Open Sans"/>
                  <a:ea typeface="Open Sans"/>
                  <a:cs typeface="Open Sans"/>
                  <a:sym typeface="Open Sans"/>
                </a:defRPr>
              </a:pPr>
            </a:p>
          </p:txBody>
        </p:sp>
        <p:sp>
          <p:nvSpPr>
            <p:cNvPr id="400" name="Shape 400"/>
            <p:cNvSpPr/>
            <p:nvPr/>
          </p:nvSpPr>
          <p:spPr>
            <a:xfrm>
              <a:off x="0" y="0"/>
              <a:ext cx="9144000" cy="392745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4" tIns="91424" rIns="91424" bIns="91424" numCol="1" anchor="t">
              <a:spAutoFit/>
            </a:bodyPr>
            <a:lstStyle/>
            <a:p>
              <a:pPr lvl="0" algn="just">
                <a:lnSpc>
                  <a:spcPct val="115000"/>
                </a:lnSpc>
                <a:defRPr sz="1800"/>
              </a:pPr>
              <a:r>
                <a:rPr b="1" sz="3600">
                  <a:solidFill>
                    <a:srgbClr val="009668"/>
                  </a:solidFill>
                  <a:latin typeface="Amatic SC"/>
                  <a:ea typeface="Amatic SC"/>
                  <a:cs typeface="Amatic SC"/>
                  <a:sym typeface="Amatic SC"/>
                </a:rPr>
                <a:t>Eixos temáticos</a:t>
              </a:r>
              <a:endParaRPr b="1" sz="3600">
                <a:solidFill>
                  <a:srgbClr val="009668"/>
                </a:solidFill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>
                <a:lnSpc>
                  <a:spcPct val="115000"/>
                </a:lnSpc>
                <a:defRPr sz="1800"/>
              </a:pPr>
              <a:r>
                <a:rPr sz="1000"/>
                <a:t> </a:t>
              </a:r>
              <a:endParaRPr sz="1000"/>
            </a:p>
            <a:p>
              <a:pPr lvl="0" marL="373742" indent="-208642" algn="just">
                <a:lnSpc>
                  <a:spcPct val="115000"/>
                </a:lnSpc>
                <a:buClr>
                  <a:srgbClr val="000000"/>
                </a:buClr>
                <a:buSzPts val="1000"/>
                <a:buFont typeface="Helvetica"/>
                <a:buChar char="●"/>
                <a:defRPr sz="1800"/>
              </a:pPr>
              <a:r>
                <a:rPr b="1" sz="1000">
                  <a:latin typeface="Open Sans"/>
                  <a:ea typeface="Open Sans"/>
                  <a:cs typeface="Open Sans"/>
                  <a:sym typeface="Open Sans"/>
                </a:rPr>
                <a:t>IMIGRAÇÃO</a:t>
              </a:r>
              <a:r>
                <a:rPr b="1" sz="1000">
                  <a:solidFill>
                    <a:srgbClr val="38761D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b="1" sz="1000">
                  <a:latin typeface="Open Sans"/>
                  <a:ea typeface="Open Sans"/>
                  <a:cs typeface="Open Sans"/>
                  <a:sym typeface="Open Sans"/>
                </a:rPr>
                <a:t>  </a:t>
              </a:r>
              <a:r>
                <a:rPr sz="1000">
                  <a:latin typeface="Open Sans"/>
                  <a:ea typeface="Open Sans"/>
                  <a:cs typeface="Open Sans"/>
                  <a:sym typeface="Open Sans"/>
                </a:rPr>
                <a:t>Facilitar aos profissionais e prestadores do serviço público  o conhecimento do tema da imigração.</a:t>
              </a:r>
              <a:endParaRPr sz="1000"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>
                <a:lnSpc>
                  <a:spcPct val="115000"/>
                </a:lnSpc>
                <a:defRPr sz="1800"/>
              </a:pPr>
              <a:r>
                <a:rPr sz="1000"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endParaRPr sz="1000"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 marL="373742" indent="-208642" algn="just">
                <a:lnSpc>
                  <a:spcPct val="115000"/>
                </a:lnSpc>
                <a:buClr>
                  <a:srgbClr val="000000"/>
                </a:buClr>
                <a:buSzPts val="1000"/>
                <a:buFont typeface="Helvetica"/>
                <a:buChar char="●"/>
                <a:defRPr sz="1800"/>
              </a:pPr>
              <a:r>
                <a:rPr b="1" sz="1000">
                  <a:latin typeface="Open Sans"/>
                  <a:ea typeface="Open Sans"/>
                  <a:cs typeface="Open Sans"/>
                  <a:sym typeface="Open Sans"/>
                </a:rPr>
                <a:t>MEMÓRIA, IDENTIDADE E COMUNIDADE</a:t>
              </a:r>
              <a:r>
                <a:rPr b="1" sz="1000">
                  <a:solidFill>
                    <a:srgbClr val="009668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b="1" sz="1000">
                  <a:latin typeface="Open Sans"/>
                  <a:ea typeface="Open Sans"/>
                  <a:cs typeface="Open Sans"/>
                  <a:sym typeface="Open Sans"/>
                </a:rPr>
                <a:t>  </a:t>
              </a:r>
              <a:r>
                <a:rPr sz="1000">
                  <a:latin typeface="Open Sans"/>
                  <a:ea typeface="Open Sans"/>
                  <a:cs typeface="Open Sans"/>
                  <a:sym typeface="Open Sans"/>
                </a:rPr>
                <a:t>Desenvolvimento dos alicerces da memória, identidade e da comunidade das pessoas migrantes.</a:t>
              </a:r>
              <a:endParaRPr sz="1000"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>
                <a:lnSpc>
                  <a:spcPct val="115000"/>
                </a:lnSpc>
                <a:defRPr sz="1800"/>
              </a:pPr>
              <a:r>
                <a:rPr sz="1000"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endParaRPr sz="1000"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 marL="373742" indent="-208642" algn="just">
                <a:lnSpc>
                  <a:spcPct val="115000"/>
                </a:lnSpc>
                <a:buClr>
                  <a:srgbClr val="000000"/>
                </a:buClr>
                <a:buSzPts val="1000"/>
                <a:buFont typeface="Helvetica"/>
                <a:buChar char="●"/>
                <a:defRPr sz="1800"/>
              </a:pPr>
              <a:r>
                <a:rPr b="1" sz="1000">
                  <a:latin typeface="Open Sans"/>
                  <a:ea typeface="Open Sans"/>
                  <a:cs typeface="Open Sans"/>
                  <a:sym typeface="Open Sans"/>
                </a:rPr>
                <a:t>DIREITO À EDUCAÇÃO</a:t>
              </a:r>
              <a:r>
                <a:rPr sz="1000">
                  <a:latin typeface="Open Sans"/>
                  <a:ea typeface="Open Sans"/>
                  <a:cs typeface="Open Sans"/>
                  <a:sym typeface="Open Sans"/>
                </a:rPr>
                <a:t>   Acesso, conquista e permanência da Educação Pública de qualidade, auxílio a revalidação de estudos no Brasil.</a:t>
              </a:r>
              <a:endParaRPr sz="1000"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>
                <a:lnSpc>
                  <a:spcPct val="115000"/>
                </a:lnSpc>
                <a:defRPr sz="1800"/>
              </a:pPr>
              <a:r>
                <a:rPr sz="1000"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endParaRPr sz="1000"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 marL="373742" indent="-208642" algn="just">
                <a:lnSpc>
                  <a:spcPct val="115000"/>
                </a:lnSpc>
                <a:buClr>
                  <a:srgbClr val="000000"/>
                </a:buClr>
                <a:buSzPts val="1000"/>
                <a:buFont typeface="Helvetica"/>
                <a:buChar char="●"/>
                <a:defRPr sz="1800"/>
              </a:pPr>
              <a:r>
                <a:rPr b="1" sz="1000">
                  <a:latin typeface="Open Sans"/>
                  <a:ea typeface="Open Sans"/>
                  <a:cs typeface="Open Sans"/>
                  <a:sym typeface="Open Sans"/>
                </a:rPr>
                <a:t>SAÚDE</a:t>
              </a:r>
              <a:r>
                <a:rPr b="1" sz="1000">
                  <a:solidFill>
                    <a:srgbClr val="009668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b="1" sz="1000">
                  <a:latin typeface="Open Sans"/>
                  <a:ea typeface="Open Sans"/>
                  <a:cs typeface="Open Sans"/>
                  <a:sym typeface="Open Sans"/>
                </a:rPr>
                <a:t>  </a:t>
              </a:r>
              <a:r>
                <a:rPr sz="1000">
                  <a:latin typeface="Open Sans"/>
                  <a:ea typeface="Open Sans"/>
                  <a:cs typeface="Open Sans"/>
                  <a:sym typeface="Open Sans"/>
                </a:rPr>
                <a:t>Fomento ao direito de acesso e conquista à saúde de qualidade para a pessoa migrante.</a:t>
              </a:r>
              <a:endParaRPr sz="1000"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 algn="just">
                <a:lnSpc>
                  <a:spcPct val="115000"/>
                </a:lnSpc>
                <a:defRPr sz="1800"/>
              </a:pPr>
              <a:r>
                <a:rPr sz="1000">
                  <a:solidFill>
                    <a:srgbClr val="FF9900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endParaRPr sz="1000">
                <a:solidFill>
                  <a:srgbClr val="FF99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 marL="373742" indent="-208642" algn="just">
                <a:lnSpc>
                  <a:spcPct val="115000"/>
                </a:lnSpc>
                <a:buClr>
                  <a:srgbClr val="000000"/>
                </a:buClr>
                <a:buSzPts val="1000"/>
                <a:buFont typeface="Helvetica"/>
                <a:buChar char="●"/>
                <a:defRPr sz="1800"/>
              </a:pPr>
              <a:r>
                <a:rPr b="1" sz="1000">
                  <a:latin typeface="Open Sans"/>
                  <a:ea typeface="Open Sans"/>
                  <a:cs typeface="Open Sans"/>
                  <a:sym typeface="Open Sans"/>
                </a:rPr>
                <a:t>ARTES INTEGRADAS</a:t>
              </a:r>
              <a:r>
                <a:rPr sz="1000">
                  <a:latin typeface="Open Sans"/>
                  <a:ea typeface="Open Sans"/>
                  <a:cs typeface="Open Sans"/>
                  <a:sym typeface="Open Sans"/>
                </a:rPr>
                <a:t>   Articulação de artistas e coletivos de migrantes, formação de rede de diálogo, criação e realização do fazer arte.</a:t>
              </a:r>
              <a:endParaRPr sz="1000"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>
                <a:lnSpc>
                  <a:spcPct val="115000"/>
                </a:lnSpc>
                <a:defRPr sz="1800"/>
              </a:pPr>
              <a:r>
                <a:rPr sz="1000"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endParaRPr sz="1000"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 marL="373742" indent="-208642" algn="just">
                <a:lnSpc>
                  <a:spcPct val="115000"/>
                </a:lnSpc>
                <a:buClr>
                  <a:srgbClr val="000000"/>
                </a:buClr>
                <a:buSzPts val="1000"/>
                <a:buFont typeface="Helvetica"/>
                <a:buChar char="●"/>
                <a:defRPr sz="1800"/>
              </a:pPr>
              <a:r>
                <a:rPr b="1" sz="1000">
                  <a:latin typeface="Open Sans"/>
                  <a:ea typeface="Open Sans"/>
                  <a:cs typeface="Open Sans"/>
                  <a:sym typeface="Open Sans"/>
                </a:rPr>
                <a:t>GRUPO DE MULHERES</a:t>
              </a:r>
              <a:r>
                <a:rPr sz="1000">
                  <a:latin typeface="Open Sans"/>
                  <a:ea typeface="Open Sans"/>
                  <a:cs typeface="Open Sans"/>
                  <a:sym typeface="Open Sans"/>
                </a:rPr>
                <a:t>   Direito de acesso e conquistas das mulheres à vida digna, segura e aos serviços básicos.</a:t>
              </a:r>
              <a:endParaRPr sz="1000"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 algn="just">
                <a:lnSpc>
                  <a:spcPct val="115000"/>
                </a:lnSpc>
                <a:defRPr sz="1800"/>
              </a:pPr>
              <a:r>
                <a:rPr sz="1000"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endParaRPr sz="1000"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 marL="373742" indent="-208642" algn="just">
                <a:lnSpc>
                  <a:spcPct val="115000"/>
                </a:lnSpc>
                <a:buClr>
                  <a:srgbClr val="000000"/>
                </a:buClr>
                <a:buSzPts val="1000"/>
                <a:buFont typeface="Helvetica"/>
                <a:buChar char="●"/>
                <a:defRPr sz="1800"/>
              </a:pPr>
              <a:r>
                <a:rPr b="1" sz="1000">
                  <a:latin typeface="Open Sans"/>
                  <a:ea typeface="Open Sans"/>
                  <a:cs typeface="Open Sans"/>
                  <a:sym typeface="Open Sans"/>
                </a:rPr>
                <a:t>CRIANÇA- IMAGINÁRIO, LUDICIDADE E BRINCAR</a:t>
              </a:r>
              <a:r>
                <a:rPr b="1" sz="1000">
                  <a:solidFill>
                    <a:srgbClr val="009668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b="1" sz="1000">
                  <a:latin typeface="Open Sans"/>
                  <a:ea typeface="Open Sans"/>
                  <a:cs typeface="Open Sans"/>
                  <a:sym typeface="Open Sans"/>
                </a:rPr>
                <a:t>  </a:t>
              </a:r>
              <a:r>
                <a:rPr sz="1000">
                  <a:latin typeface="Open Sans"/>
                  <a:ea typeface="Open Sans"/>
                  <a:cs typeface="Open Sans"/>
                  <a:sym typeface="Open Sans"/>
                </a:rPr>
                <a:t>Estímulo ao imaginário lúdico e brincante da criança.</a:t>
              </a:r>
              <a:endParaRPr sz="1000"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>
                <a:lnSpc>
                  <a:spcPct val="115000"/>
                </a:lnSpc>
                <a:defRPr sz="1800"/>
              </a:pPr>
              <a:r>
                <a:rPr sz="1000"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endParaRPr sz="1000"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 marL="373742" indent="-208642" algn="just">
                <a:lnSpc>
                  <a:spcPct val="115000"/>
                </a:lnSpc>
                <a:buClr>
                  <a:srgbClr val="000000"/>
                </a:buClr>
                <a:buSzPts val="1000"/>
                <a:buFont typeface="Helvetica"/>
                <a:buChar char="●"/>
                <a:defRPr sz="1800"/>
              </a:pPr>
              <a:r>
                <a:rPr b="1" sz="1000">
                  <a:latin typeface="Open Sans"/>
                  <a:ea typeface="Open Sans"/>
                  <a:cs typeface="Open Sans"/>
                  <a:sym typeface="Open Sans"/>
                </a:rPr>
                <a:t>CIDADE E PERTENCIMENTO</a:t>
              </a:r>
              <a:r>
                <a:rPr sz="1000">
                  <a:solidFill>
                    <a:srgbClr val="009668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sz="1000">
                  <a:latin typeface="Open Sans"/>
                  <a:ea typeface="Open Sans"/>
                  <a:cs typeface="Open Sans"/>
                  <a:sym typeface="Open Sans"/>
                </a:rPr>
                <a:t>Uso dos espaços, dos equipamentos e dos serviços, cidade enquanto prolongamento da casa e convívio.</a:t>
              </a:r>
              <a:endParaRPr sz="1000"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>
                <a:lnSpc>
                  <a:spcPct val="115000"/>
                </a:lnSpc>
                <a:defRPr sz="1800"/>
              </a:pPr>
              <a:endParaRPr sz="1000"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 marL="373742" indent="-208642" algn="just">
                <a:lnSpc>
                  <a:spcPct val="115000"/>
                </a:lnSpc>
                <a:buClr>
                  <a:srgbClr val="000000"/>
                </a:buClr>
                <a:buSzPts val="1000"/>
                <a:buFont typeface="Helvetica"/>
                <a:buChar char="●"/>
                <a:defRPr sz="1800"/>
              </a:pPr>
              <a:r>
                <a:rPr b="1" sz="1000">
                  <a:latin typeface="Open Sans"/>
                  <a:ea typeface="Open Sans"/>
                  <a:cs typeface="Open Sans"/>
                  <a:sym typeface="Open Sans"/>
                </a:rPr>
                <a:t>ESPORTE</a:t>
              </a:r>
              <a:r>
                <a:rPr sz="1000">
                  <a:solidFill>
                    <a:srgbClr val="009668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r>
                <a:rPr sz="1000">
                  <a:latin typeface="Open Sans"/>
                  <a:ea typeface="Open Sans"/>
                  <a:cs typeface="Open Sans"/>
                  <a:sym typeface="Open Sans"/>
                </a:rPr>
                <a:t>  Promoção do esporte, da gincana, diversão e jogo. Facilitação à encontros, formações de grupos de treinamento e socialização.</a:t>
              </a:r>
            </a:p>
          </p:txBody>
        </p:sp>
      </p:grpSp>
    </p:spTree>
  </p:cSld>
  <p:clrMapOvr>
    <a:masterClrMapping/>
  </p:clrMapOvr>
  <p:transition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" name="image3.jpg" descr="INTERIOR_SMDHC_CIDADE (2)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06" name="Group 406"/>
          <p:cNvGrpSpPr/>
          <p:nvPr/>
        </p:nvGrpSpPr>
        <p:grpSpPr>
          <a:xfrm>
            <a:off x="0" y="690900"/>
            <a:ext cx="9144000" cy="4452600"/>
            <a:chOff x="0" y="0"/>
            <a:chExt cx="9144000" cy="4452599"/>
          </a:xfrm>
        </p:grpSpPr>
        <p:sp>
          <p:nvSpPr>
            <p:cNvPr id="404" name="Shape 404"/>
            <p:cNvSpPr/>
            <p:nvPr/>
          </p:nvSpPr>
          <p:spPr>
            <a:xfrm>
              <a:off x="0" y="0"/>
              <a:ext cx="9144000" cy="4452600"/>
            </a:xfrm>
            <a:prstGeom prst="rect">
              <a:avLst/>
            </a:prstGeom>
            <a:noFill/>
            <a:ln w="9525" cap="flat">
              <a:solidFill>
                <a:srgbClr val="6D9EE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just">
                <a:lnSpc>
                  <a:spcPct val="115000"/>
                </a:lnSpc>
                <a:defRPr sz="1000">
                  <a:latin typeface="Open Sans"/>
                  <a:ea typeface="Open Sans"/>
                  <a:cs typeface="Open Sans"/>
                  <a:sym typeface="Open Sans"/>
                </a:defRPr>
              </a:pPr>
            </a:p>
          </p:txBody>
        </p:sp>
        <p:sp>
          <p:nvSpPr>
            <p:cNvPr id="405" name="Shape 405"/>
            <p:cNvSpPr/>
            <p:nvPr/>
          </p:nvSpPr>
          <p:spPr>
            <a:xfrm>
              <a:off x="0" y="0"/>
              <a:ext cx="9144000" cy="36410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4" tIns="91424" rIns="91424" bIns="91424" numCol="1" anchor="t">
              <a:spAutoFit/>
            </a:bodyPr>
            <a:lstStyle/>
            <a:p>
              <a:pPr lvl="0" algn="just">
                <a:lnSpc>
                  <a:spcPct val="115000"/>
                </a:lnSpc>
                <a:defRPr sz="1800"/>
              </a:pPr>
              <a:r>
                <a:rPr b="1" sz="3600">
                  <a:solidFill>
                    <a:srgbClr val="009668"/>
                  </a:solidFill>
                  <a:latin typeface="Amatic SC"/>
                  <a:ea typeface="Amatic SC"/>
                  <a:cs typeface="Amatic SC"/>
                  <a:sym typeface="Amatic SC"/>
                </a:rPr>
                <a:t>Migração boliviana</a:t>
              </a:r>
              <a:br>
                <a:rPr b="1" sz="3600">
                  <a:solidFill>
                    <a:srgbClr val="009668"/>
                  </a:solidFill>
                  <a:latin typeface="Amatic SC"/>
                  <a:ea typeface="Amatic SC"/>
                  <a:cs typeface="Amatic SC"/>
                  <a:sym typeface="Amatic SC"/>
                </a:rPr>
              </a:br>
              <a:endParaRPr sz="3600">
                <a:solidFill>
                  <a:srgbClr val="009668"/>
                </a:solidFill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360947" indent="-360947" algn="just">
                <a:lnSpc>
                  <a:spcPct val="115000"/>
                </a:lnSpc>
                <a:buSzPct val="100000"/>
                <a:buChar char="•"/>
                <a:defRPr sz="1800"/>
              </a:pP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Principal porta de entrada : Corumbá ( via terrestre)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360947" indent="-360947" algn="just">
                <a:lnSpc>
                  <a:spcPct val="115000"/>
                </a:lnSpc>
                <a:buSzPct val="100000"/>
                <a:buChar char="•"/>
                <a:defRPr sz="1800"/>
              </a:pP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Contrabando de migrantes e tráfico de pessoas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360947" indent="-360947" algn="just">
                <a:lnSpc>
                  <a:spcPct val="115000"/>
                </a:lnSpc>
                <a:buSzPct val="100000"/>
                <a:buChar char="•"/>
                <a:defRPr sz="1800"/>
              </a:pP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Migração com forte caráter sazonal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360947" indent="-360947" algn="just">
                <a:lnSpc>
                  <a:spcPct val="115000"/>
                </a:lnSpc>
                <a:buSzPct val="100000"/>
                <a:buChar char="•"/>
                <a:defRPr sz="1800"/>
              </a:pP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Trabalho escravo : Setor Têxtil 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360947" indent="-360947" algn="just">
                <a:lnSpc>
                  <a:spcPct val="115000"/>
                </a:lnSpc>
                <a:buSzPct val="100000"/>
                <a:buChar char="•"/>
                <a:defRPr sz="1800"/>
              </a:pP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Oficinas de costura: reproduz padrões de relacionamento e violência da sociedade boliviana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360947" indent="-360947" algn="just">
                <a:lnSpc>
                  <a:spcPct val="115000"/>
                </a:lnSpc>
                <a:buSzPct val="100000"/>
                <a:buChar char="•"/>
                <a:defRPr sz="1800"/>
              </a:pP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Violência doméstica e abuso de bebidas alcóolicas 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360947" indent="-360947" algn="just">
                <a:lnSpc>
                  <a:spcPct val="115000"/>
                </a:lnSpc>
                <a:buSzPct val="100000"/>
                <a:buChar char="•"/>
                <a:defRPr sz="1800"/>
              </a:pP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Regularização Migratória : Autorização de residência com base no Acordo Mercosul</a:t>
              </a:r>
              <a:endParaRPr b="1"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360947" indent="-360947" algn="just">
                <a:lnSpc>
                  <a:spcPct val="115000"/>
                </a:lnSpc>
                <a:buSzPct val="100000"/>
                <a:buChar char="•"/>
                <a:defRPr sz="1800"/>
              </a:pP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</p:txBody>
        </p:sp>
      </p:grpSp>
    </p:spTree>
  </p:cSld>
  <p:clrMapOvr>
    <a:masterClrMapping/>
  </p:clrMapOvr>
  <p:transition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image3.jpg" descr="INTERIOR_SMDHC_CIDADE (2)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11" name="Group 411"/>
          <p:cNvGrpSpPr/>
          <p:nvPr/>
        </p:nvGrpSpPr>
        <p:grpSpPr>
          <a:xfrm>
            <a:off x="108878" y="672753"/>
            <a:ext cx="9144001" cy="4452601"/>
            <a:chOff x="0" y="0"/>
            <a:chExt cx="9144000" cy="4452599"/>
          </a:xfrm>
        </p:grpSpPr>
        <p:sp>
          <p:nvSpPr>
            <p:cNvPr id="409" name="Shape 409"/>
            <p:cNvSpPr/>
            <p:nvPr/>
          </p:nvSpPr>
          <p:spPr>
            <a:xfrm>
              <a:off x="0" y="0"/>
              <a:ext cx="9144000" cy="4452600"/>
            </a:xfrm>
            <a:prstGeom prst="rect">
              <a:avLst/>
            </a:prstGeom>
            <a:noFill/>
            <a:ln w="9525" cap="flat">
              <a:solidFill>
                <a:srgbClr val="6D9EE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just">
                <a:lnSpc>
                  <a:spcPct val="115000"/>
                </a:lnSpc>
                <a:defRPr sz="1000">
                  <a:latin typeface="Open Sans"/>
                  <a:ea typeface="Open Sans"/>
                  <a:cs typeface="Open Sans"/>
                  <a:sym typeface="Open Sans"/>
                </a:defRPr>
              </a:pPr>
            </a:p>
          </p:txBody>
        </p:sp>
        <p:sp>
          <p:nvSpPr>
            <p:cNvPr id="410" name="Shape 410"/>
            <p:cNvSpPr/>
            <p:nvPr/>
          </p:nvSpPr>
          <p:spPr>
            <a:xfrm>
              <a:off x="0" y="0"/>
              <a:ext cx="9144000" cy="40061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4" tIns="91424" rIns="91424" bIns="91424" numCol="1" anchor="t">
              <a:spAutoFit/>
            </a:bodyPr>
            <a:lstStyle/>
            <a:p>
              <a:pPr lvl="0" algn="just">
                <a:lnSpc>
                  <a:spcPct val="115000"/>
                </a:lnSpc>
                <a:defRPr sz="1800"/>
              </a:pPr>
              <a:r>
                <a:rPr b="1" sz="3600">
                  <a:solidFill>
                    <a:srgbClr val="009668"/>
                  </a:solidFill>
                  <a:latin typeface="Amatic SC"/>
                  <a:ea typeface="Amatic SC"/>
                  <a:cs typeface="Amatic SC"/>
                  <a:sym typeface="Amatic SC"/>
                </a:rPr>
                <a:t>Migração haitiana</a:t>
              </a:r>
              <a:endParaRPr b="1" sz="3600">
                <a:solidFill>
                  <a:srgbClr val="009668"/>
                </a:solidFill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algn="just">
                <a:lnSpc>
                  <a:spcPct val="115000"/>
                </a:lnSpc>
                <a:defRPr sz="1800"/>
              </a:pPr>
              <a:endParaRPr b="1" sz="1400">
                <a:solidFill>
                  <a:srgbClr val="009668"/>
                </a:solidFill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algn="just">
                <a:lnSpc>
                  <a:spcPct val="115000"/>
                </a:lnSpc>
                <a:defRPr sz="1800"/>
              </a:pPr>
              <a:endParaRPr b="1" sz="1400">
                <a:solidFill>
                  <a:srgbClr val="009668"/>
                </a:solidFill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360947" indent="-360947" algn="just">
                <a:lnSpc>
                  <a:spcPct val="115000"/>
                </a:lnSpc>
                <a:buSzPct val="100000"/>
                <a:buChar char="•"/>
                <a:defRPr sz="1800"/>
              </a:pP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2014 - ápice da migração haitiana / porta de entrada: Brasiléia (Acre)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360947" indent="-360947" algn="just">
                <a:lnSpc>
                  <a:spcPct val="115000"/>
                </a:lnSpc>
                <a:buSzPct val="100000"/>
                <a:buChar char="•"/>
                <a:defRPr sz="1800"/>
              </a:pP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2018 - fluxo de reentrada : Chile - Bolívia - Brasil 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360947" indent="-360947" algn="just">
                <a:lnSpc>
                  <a:spcPct val="115000"/>
                </a:lnSpc>
                <a:buSzPct val="100000"/>
                <a:buChar char="•"/>
                <a:defRPr sz="1800"/>
              </a:pP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Contrabando de migrantes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360947" indent="-360947" algn="just">
                <a:lnSpc>
                  <a:spcPct val="115000"/>
                </a:lnSpc>
                <a:buSzPct val="100000"/>
                <a:buChar char="•"/>
                <a:defRPr sz="1800"/>
              </a:pP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Brasil como país de trânsito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360947" indent="-360947" algn="just">
                <a:lnSpc>
                  <a:spcPct val="115000"/>
                </a:lnSpc>
                <a:buSzPct val="100000"/>
                <a:buChar char="•"/>
                <a:defRPr sz="1800"/>
              </a:pP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Perfil de imigrantes haitianos de baixa escolaridade e poder econômico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360947" indent="-360947" algn="just">
                <a:lnSpc>
                  <a:spcPct val="115000"/>
                </a:lnSpc>
                <a:buSzPct val="100000"/>
                <a:buChar char="•"/>
                <a:defRPr sz="1800"/>
              </a:pP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Trabalho escravo: Setor Construção Civil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360947" indent="-360947" algn="just">
                <a:lnSpc>
                  <a:spcPct val="115000"/>
                </a:lnSpc>
                <a:buSzPct val="100000"/>
                <a:buChar char="•"/>
                <a:defRPr sz="1800"/>
              </a:pP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Situação migratória no país: solicitante de refúgio/ temporalidade permanente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360947" indent="-360947" algn="just">
                <a:lnSpc>
                  <a:spcPct val="115000"/>
                </a:lnSpc>
                <a:buSzPct val="100000"/>
                <a:buChar char="•"/>
                <a:defRPr sz="1800"/>
              </a:pP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Regularização Migratória: Acolhida Humanitária (portarias interministeriais nº10 e nº17)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360947" indent="-360947" algn="just">
                <a:lnSpc>
                  <a:spcPct val="115000"/>
                </a:lnSpc>
                <a:buSzPct val="100000"/>
                <a:buChar char="•"/>
                <a:defRPr sz="1800"/>
              </a:pPr>
              <a:endParaRPr b="1"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360947" indent="-360947" algn="just">
                <a:lnSpc>
                  <a:spcPct val="115000"/>
                </a:lnSpc>
                <a:buSzPct val="100000"/>
                <a:buChar char="•"/>
                <a:defRPr sz="1800"/>
              </a:pPr>
              <a:endParaRPr b="1" sz="1400">
                <a:latin typeface="Amatic SC"/>
                <a:ea typeface="Amatic SC"/>
                <a:cs typeface="Amatic SC"/>
                <a:sym typeface="Amatic SC"/>
              </a:endParaRPr>
            </a:p>
          </p:txBody>
        </p:sp>
      </p:grpSp>
    </p:spTree>
  </p:cSld>
  <p:clrMapOvr>
    <a:masterClrMapping/>
  </p:clrMapOvr>
  <p:transition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" name="image3.jpg" descr="INTERIOR_SMDHC_CIDADE (2)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16" name="Group 416"/>
          <p:cNvGrpSpPr/>
          <p:nvPr/>
        </p:nvGrpSpPr>
        <p:grpSpPr>
          <a:xfrm>
            <a:off x="0" y="690899"/>
            <a:ext cx="9144000" cy="4599277"/>
            <a:chOff x="0" y="0"/>
            <a:chExt cx="9144000" cy="4599275"/>
          </a:xfrm>
        </p:grpSpPr>
        <p:sp>
          <p:nvSpPr>
            <p:cNvPr id="414" name="Shape 414"/>
            <p:cNvSpPr/>
            <p:nvPr/>
          </p:nvSpPr>
          <p:spPr>
            <a:xfrm>
              <a:off x="0" y="0"/>
              <a:ext cx="9144000" cy="4452600"/>
            </a:xfrm>
            <a:prstGeom prst="rect">
              <a:avLst/>
            </a:prstGeom>
            <a:noFill/>
            <a:ln w="9525" cap="flat">
              <a:solidFill>
                <a:srgbClr val="6D9EE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just">
                <a:lnSpc>
                  <a:spcPct val="115000"/>
                </a:lnSpc>
                <a:defRPr sz="1000">
                  <a:latin typeface="Open Sans"/>
                  <a:ea typeface="Open Sans"/>
                  <a:cs typeface="Open Sans"/>
                  <a:sym typeface="Open Sans"/>
                </a:defRPr>
              </a:pPr>
            </a:p>
          </p:txBody>
        </p:sp>
        <p:sp>
          <p:nvSpPr>
            <p:cNvPr id="415" name="Shape 415"/>
            <p:cNvSpPr/>
            <p:nvPr/>
          </p:nvSpPr>
          <p:spPr>
            <a:xfrm>
              <a:off x="0" y="0"/>
              <a:ext cx="9144000" cy="45992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4" tIns="91424" rIns="91424" bIns="91424" numCol="1" anchor="t">
              <a:spAutoFit/>
            </a:bodyPr>
            <a:lstStyle/>
            <a:p>
              <a:pPr lvl="0" algn="just">
                <a:lnSpc>
                  <a:spcPct val="115000"/>
                </a:lnSpc>
                <a:defRPr sz="1800"/>
              </a:pPr>
              <a:r>
                <a:rPr b="1" sz="3600">
                  <a:solidFill>
                    <a:srgbClr val="009668"/>
                  </a:solidFill>
                  <a:latin typeface="Amatic SC"/>
                  <a:ea typeface="Amatic SC"/>
                  <a:cs typeface="Amatic SC"/>
                  <a:sym typeface="Amatic SC"/>
                </a:rPr>
                <a:t>Migração chinesa</a:t>
              </a:r>
              <a:endParaRPr b="1" sz="3600">
                <a:solidFill>
                  <a:srgbClr val="009668"/>
                </a:solidFill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algn="just">
                <a:lnSpc>
                  <a:spcPct val="115000"/>
                </a:lnSpc>
                <a:defRPr sz="1800"/>
              </a:pPr>
              <a:endParaRPr b="1" sz="3600">
                <a:solidFill>
                  <a:srgbClr val="009668"/>
                </a:solidFill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180473" indent="-180473" algn="just">
                <a:lnSpc>
                  <a:spcPct val="115000"/>
                </a:lnSpc>
                <a:buSzPct val="100000"/>
                <a:buChar char="•"/>
                <a:defRPr sz="1800"/>
              </a:pP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 Migração complexa com diferentes perfis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214976" indent="-214976" algn="just">
                <a:lnSpc>
                  <a:spcPct val="115000"/>
                </a:lnSpc>
                <a:buSzPct val="100000"/>
                <a:buChar char="•"/>
                <a:defRPr sz="1800"/>
              </a:pP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 Tráfico de pessoas -&gt; máfia chinesa -&gt; desconhecimento da capilaridade de atuação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214976" indent="-214976" algn="just">
                <a:lnSpc>
                  <a:spcPct val="115000"/>
                </a:lnSpc>
                <a:buSzPct val="100000"/>
                <a:buChar char="•"/>
                <a:defRPr sz="1800"/>
              </a:pP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 Proveniente da região de Guangdong ( Cantão)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214976" indent="-214976" algn="just">
                <a:lnSpc>
                  <a:spcPct val="115000"/>
                </a:lnSpc>
                <a:buSzPct val="100000"/>
                <a:buChar char="•"/>
                <a:defRPr sz="1800"/>
              </a:pP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 Aliciamento por um membro da família ( conceito de família)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214976" indent="-214976" algn="just">
                <a:lnSpc>
                  <a:spcPct val="115000"/>
                </a:lnSpc>
                <a:buSzPct val="100000"/>
                <a:buChar char="•"/>
                <a:defRPr sz="1800"/>
              </a:pP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 Trabalho escravo: Pastelarias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214976" indent="-214976" algn="just">
                <a:lnSpc>
                  <a:spcPct val="115000"/>
                </a:lnSpc>
                <a:buSzPct val="100000"/>
                <a:buChar char="•"/>
                <a:defRPr sz="1800"/>
              </a:pP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 Cerceamento da liberdade por meio da barreira da língua 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214976" indent="-214976" algn="just">
                <a:lnSpc>
                  <a:spcPct val="115000"/>
                </a:lnSpc>
                <a:buSzPct val="100000"/>
                <a:buChar char="•"/>
                <a:defRPr sz="1800"/>
              </a:pP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 Dificuldade de intérpretes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214976" indent="-214976" algn="just">
                <a:lnSpc>
                  <a:spcPct val="115000"/>
                </a:lnSpc>
                <a:buSzPct val="100000"/>
                <a:buChar char="•"/>
                <a:defRPr sz="1800"/>
              </a:pP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 Situação migratória: irregular ( visto de turismo)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180473" indent="-180473" algn="just">
                <a:lnSpc>
                  <a:spcPct val="115000"/>
                </a:lnSpc>
                <a:buSzPct val="100000"/>
                <a:buChar char="•"/>
                <a:defRPr sz="1800"/>
              </a:pPr>
              <a:endParaRPr b="1" sz="3600">
                <a:solidFill>
                  <a:srgbClr val="009668"/>
                </a:solidFill>
                <a:latin typeface="Amatic SC"/>
                <a:ea typeface="Amatic SC"/>
                <a:cs typeface="Amatic SC"/>
                <a:sym typeface="Amatic SC"/>
              </a:endParaRPr>
            </a:p>
          </p:txBody>
        </p:sp>
      </p:grpSp>
    </p:spTree>
  </p:cSld>
  <p:clrMapOvr>
    <a:masterClrMapping/>
  </p:clrMapOvr>
  <p:transition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" name="image3.jpg" descr="INTERIOR_SMDHC_CIDADE (2)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21" name="Group 421"/>
          <p:cNvGrpSpPr/>
          <p:nvPr/>
        </p:nvGrpSpPr>
        <p:grpSpPr>
          <a:xfrm>
            <a:off x="-1" y="690900"/>
            <a:ext cx="9144001" cy="4452600"/>
            <a:chOff x="0" y="0"/>
            <a:chExt cx="9144000" cy="4452599"/>
          </a:xfrm>
        </p:grpSpPr>
        <p:sp>
          <p:nvSpPr>
            <p:cNvPr id="419" name="Shape 419"/>
            <p:cNvSpPr/>
            <p:nvPr/>
          </p:nvSpPr>
          <p:spPr>
            <a:xfrm>
              <a:off x="0" y="0"/>
              <a:ext cx="9144000" cy="4452600"/>
            </a:xfrm>
            <a:prstGeom prst="rect">
              <a:avLst/>
            </a:prstGeom>
            <a:noFill/>
            <a:ln w="9525" cap="flat">
              <a:solidFill>
                <a:srgbClr val="6D9EEB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just">
                <a:lnSpc>
                  <a:spcPct val="115000"/>
                </a:lnSpc>
                <a:defRPr sz="1000">
                  <a:latin typeface="Open Sans"/>
                  <a:ea typeface="Open Sans"/>
                  <a:cs typeface="Open Sans"/>
                  <a:sym typeface="Open Sans"/>
                </a:defRPr>
              </a:pPr>
            </a:p>
          </p:txBody>
        </p:sp>
        <p:sp>
          <p:nvSpPr>
            <p:cNvPr id="420" name="Shape 420"/>
            <p:cNvSpPr/>
            <p:nvPr/>
          </p:nvSpPr>
          <p:spPr>
            <a:xfrm>
              <a:off x="-1" y="33342"/>
              <a:ext cx="9144001" cy="41376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4" tIns="91424" rIns="91424" bIns="91424" numCol="1" anchor="t">
              <a:spAutoFit/>
            </a:bodyPr>
            <a:lstStyle/>
            <a:p>
              <a:pPr lvl="0" algn="just">
                <a:lnSpc>
                  <a:spcPct val="115000"/>
                </a:lnSpc>
                <a:defRPr sz="1800"/>
              </a:pPr>
              <a:r>
                <a:rPr b="1" sz="3600">
                  <a:solidFill>
                    <a:srgbClr val="009668"/>
                  </a:solidFill>
                  <a:latin typeface="Amatic SC"/>
                  <a:ea typeface="Amatic SC"/>
                  <a:cs typeface="Amatic SC"/>
                  <a:sym typeface="Amatic SC"/>
                </a:rPr>
                <a:t>Migração venezuelana</a:t>
              </a:r>
              <a:endParaRPr b="1" sz="3600">
                <a:solidFill>
                  <a:srgbClr val="009668"/>
                </a:solidFill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algn="just">
                <a:lnSpc>
                  <a:spcPct val="115000"/>
                </a:lnSpc>
                <a:defRPr sz="1800"/>
              </a:pPr>
              <a:endParaRPr b="1" sz="3600">
                <a:solidFill>
                  <a:srgbClr val="009668"/>
                </a:solidFill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150394" indent="-150394" algn="just">
                <a:lnSpc>
                  <a:spcPct val="115000"/>
                </a:lnSpc>
                <a:buSzPct val="100000"/>
                <a:buChar char="•"/>
                <a:defRPr sz="1800"/>
              </a:pP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2015-2018 -&gt; Crise política e econômica/ paralisação do sistema de saúde/ alto grau de desnutrição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150394" indent="-150394" algn="just">
                <a:lnSpc>
                  <a:spcPct val="115000"/>
                </a:lnSpc>
                <a:buSzPct val="100000"/>
                <a:buChar char="•"/>
                <a:defRPr sz="1800"/>
              </a:pP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2.3 milhões de imigrantes venezuelanos-&gt; 90% para países da América do Sul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150394" indent="-150394" algn="just">
                <a:lnSpc>
                  <a:spcPct val="115000"/>
                </a:lnSpc>
                <a:buSzPct val="100000"/>
                <a:buChar char="•"/>
                <a:defRPr sz="1800"/>
              </a:pP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Brasil -&gt; 128 mil (IBGE) / 46 mil (OIM)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150394" indent="-150394" algn="just">
                <a:lnSpc>
                  <a:spcPct val="115000"/>
                </a:lnSpc>
                <a:buSzPct val="100000"/>
                <a:buChar char="•"/>
                <a:defRPr sz="1800"/>
              </a:pP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Fronteira Norte -&gt; Manaus, Belém e Boa Vista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150394" indent="-150394" algn="just">
                <a:lnSpc>
                  <a:spcPct val="115000"/>
                </a:lnSpc>
                <a:buSzPct val="100000"/>
                <a:buChar char="•"/>
                <a:defRPr sz="1800"/>
              </a:pP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Roraima -&gt; Falta de estrutura de serviços públicos; pauta eleitoral; casos de xenofobia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150394" indent="-150394" algn="just">
                <a:lnSpc>
                  <a:spcPct val="115000"/>
                </a:lnSpc>
                <a:buSzPct val="100000"/>
                <a:buChar char="•"/>
                <a:defRPr sz="1800"/>
              </a:pP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Programa de interiorização -&gt; março de 2018 / São Paulo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150394" indent="-150394" algn="just">
                <a:lnSpc>
                  <a:spcPct val="115000"/>
                </a:lnSpc>
                <a:buSzPct val="100000"/>
                <a:buChar char="•"/>
                <a:defRPr sz="1800"/>
              </a:pP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Perfil: alto nível de escolaridade; expressivo número de grupos vulnerabilizados ( indígenas, idosos, lgbt, pessoas com deficiência)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150394" indent="-150394" algn="just">
                <a:lnSpc>
                  <a:spcPct val="115000"/>
                </a:lnSpc>
                <a:buSzPct val="100000"/>
                <a:buChar char="•"/>
                <a:defRPr sz="1800"/>
              </a:pP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Regularização Migratória: Solicitação de Refúgio ou Residência Temporária para Países Fronteiriços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marL="150394" indent="-150394" algn="just">
                <a:lnSpc>
                  <a:spcPct val="115000"/>
                </a:lnSpc>
                <a:buSzPct val="100000"/>
                <a:buChar char="•"/>
                <a:defRPr sz="1800"/>
              </a:pP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Trabalho escravo: oficina de costuras em SP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</p:txBody>
        </p:sp>
      </p:grpSp>
    </p:spTree>
  </p:cSld>
  <p:clrMapOvr>
    <a:masterClrMapping/>
  </p:clrMapOvr>
  <p:transition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" name="image3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424" name="Shape 424"/>
          <p:cNvSpPr/>
          <p:nvPr>
            <p:ph type="title"/>
          </p:nvPr>
        </p:nvSpPr>
        <p:spPr>
          <a:xfrm>
            <a:off x="250825" y="771525"/>
            <a:ext cx="8521800" cy="757201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>
            <a:lvl1pPr>
              <a:defRPr b="1" sz="3600">
                <a:solidFill>
                  <a:srgbClr val="00966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3600">
                <a:solidFill>
                  <a:srgbClr val="009668"/>
                </a:solidFill>
              </a:rPr>
              <a:t>Contatos CRAI</a:t>
            </a:r>
          </a:p>
        </p:txBody>
      </p:sp>
      <p:sp>
        <p:nvSpPr>
          <p:cNvPr id="425" name="Shape 425"/>
          <p:cNvSpPr/>
          <p:nvPr/>
        </p:nvSpPr>
        <p:spPr>
          <a:xfrm>
            <a:off x="2051050" y="1834199"/>
            <a:ext cx="4908600" cy="1198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spAutoFit/>
          </a:bodyPr>
          <a:lstStyle/>
          <a:p>
            <a:pPr lvl="0" algn="ctr">
              <a:defRPr sz="1800"/>
            </a:pPr>
            <a:r>
              <a:rPr>
                <a:latin typeface="Open Sans"/>
                <a:ea typeface="Open Sans"/>
                <a:cs typeface="Open Sans"/>
                <a:sym typeface="Open Sans"/>
              </a:rPr>
              <a:t>Endereço: Rua Major Diogo 834, Bela Vista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lvl="0" algn="ctr">
              <a:defRPr sz="1800"/>
            </a:pP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lvl="0" algn="ctr">
              <a:defRPr sz="1800"/>
            </a:pPr>
            <a:r>
              <a:rPr>
                <a:latin typeface="Open Sans"/>
                <a:ea typeface="Open Sans"/>
                <a:cs typeface="Open Sans"/>
                <a:sym typeface="Open Sans"/>
              </a:rPr>
              <a:t>telefone: (11) 2361 5069/ 2361 3780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lvl="0" algn="ctr">
              <a:defRPr sz="1800"/>
            </a:pPr>
            <a:r>
              <a:rPr>
                <a:latin typeface="Open Sans"/>
                <a:ea typeface="Open Sans"/>
                <a:cs typeface="Open Sans"/>
                <a:sym typeface="Open Sans"/>
              </a:rPr>
              <a:t>e-mail: crai@sefras.org.br</a:t>
            </a:r>
          </a:p>
        </p:txBody>
      </p:sp>
      <p:pic>
        <p:nvPicPr>
          <p:cNvPr id="426" name="image19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927475" y="3278187"/>
            <a:ext cx="1489075" cy="14557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image3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Shape 126"/>
          <p:cNvSpPr/>
          <p:nvPr>
            <p:ph type="title"/>
          </p:nvPr>
        </p:nvSpPr>
        <p:spPr>
          <a:xfrm>
            <a:off x="250825" y="555625"/>
            <a:ext cx="7129499" cy="792300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/>
          <a:p>
            <a:pPr lvl="0">
              <a:defRPr sz="1800"/>
            </a:pPr>
            <a:r>
              <a:rPr sz="3200">
                <a:solidFill>
                  <a:srgbClr val="009668"/>
                </a:solidFill>
                <a:latin typeface="Arial Bold"/>
                <a:ea typeface="Arial Bold"/>
                <a:cs typeface="Arial Bold"/>
                <a:sym typeface="Arial Bold"/>
              </a:rPr>
              <a:t>Porque</a:t>
            </a:r>
            <a:r>
              <a:rPr b="1" sz="3200">
                <a:solidFill>
                  <a:srgbClr val="009668"/>
                </a:solidFill>
                <a:latin typeface="Amatic SC"/>
                <a:ea typeface="Amatic SC"/>
                <a:cs typeface="Amatic SC"/>
                <a:sym typeface="Amatic SC"/>
              </a:rPr>
              <a:t> as pessoas migram?</a:t>
            </a:r>
          </a:p>
        </p:txBody>
      </p:sp>
      <p:pic>
        <p:nvPicPr>
          <p:cNvPr id="127" name="image5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435600" y="1419225"/>
            <a:ext cx="3365500" cy="2543175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Shape 128"/>
          <p:cNvSpPr/>
          <p:nvPr>
            <p:ph type="body" idx="1"/>
          </p:nvPr>
        </p:nvSpPr>
        <p:spPr>
          <a:xfrm>
            <a:off x="323850" y="1276350"/>
            <a:ext cx="4641900" cy="3754500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/>
          <a:p>
            <a:pPr lvl="0" marL="317500" indent="-177800">
              <a:lnSpc>
                <a:spcPct val="115000"/>
              </a:lnSpc>
              <a:defRPr sz="1800"/>
            </a:pPr>
            <a:r>
              <a:rPr sz="1400">
                <a:latin typeface="Open Sans"/>
                <a:ea typeface="Open Sans"/>
                <a:cs typeface="Open Sans"/>
                <a:sym typeface="Open Sans"/>
              </a:rPr>
              <a:t>Motivos diversos e complexos: 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  <a:p>
            <a:pPr lvl="0" marL="510116" indent="-370416">
              <a:lnSpc>
                <a:spcPct val="115000"/>
              </a:lnSpc>
              <a:buClr>
                <a:srgbClr val="000000"/>
              </a:buClr>
              <a:buSzPts val="1400"/>
              <a:buFont typeface="Helvetica"/>
              <a:buChar char="➔"/>
              <a:defRPr sz="1800"/>
            </a:pPr>
            <a:r>
              <a:rPr sz="1400">
                <a:latin typeface="Open Sans"/>
                <a:ea typeface="Open Sans"/>
                <a:cs typeface="Open Sans"/>
                <a:sym typeface="Open Sans"/>
              </a:rPr>
              <a:t>expulsão dos países de origem;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  <a:p>
            <a:pPr lvl="0" marL="510116" indent="-370416">
              <a:lnSpc>
                <a:spcPct val="115000"/>
              </a:lnSpc>
              <a:buClr>
                <a:srgbClr val="000000"/>
              </a:buClr>
              <a:buSzPts val="1400"/>
              <a:buFont typeface="Helvetica"/>
              <a:buChar char="➔"/>
              <a:defRPr sz="1800"/>
            </a:pPr>
            <a:r>
              <a:rPr sz="1400">
                <a:latin typeface="Open Sans"/>
                <a:ea typeface="Open Sans"/>
                <a:cs typeface="Open Sans"/>
                <a:sym typeface="Open Sans"/>
              </a:rPr>
              <a:t>conjunturas econômicas e políticas a nível local, nacional e internacional;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  <a:p>
            <a:pPr lvl="0" marL="510116" indent="-370416">
              <a:lnSpc>
                <a:spcPct val="115000"/>
              </a:lnSpc>
              <a:buClr>
                <a:srgbClr val="000000"/>
              </a:buClr>
              <a:buSzPts val="1400"/>
              <a:buFont typeface="Helvetica"/>
              <a:buChar char="➔"/>
              <a:defRPr sz="1800"/>
            </a:pPr>
            <a:r>
              <a:rPr sz="1400">
                <a:latin typeface="Open Sans"/>
                <a:ea typeface="Open Sans"/>
                <a:cs typeface="Open Sans"/>
                <a:sym typeface="Open Sans"/>
              </a:rPr>
              <a:t>políticas e leis migratórias nacionais e regionais;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  <a:p>
            <a:pPr lvl="0" marL="510116" indent="-370416">
              <a:lnSpc>
                <a:spcPct val="115000"/>
              </a:lnSpc>
              <a:buClr>
                <a:srgbClr val="000000"/>
              </a:buClr>
              <a:buSzPts val="1400"/>
              <a:buFont typeface="Helvetica"/>
              <a:buChar char="➔"/>
              <a:defRPr sz="1800"/>
            </a:pPr>
            <a:r>
              <a:rPr sz="1400">
                <a:latin typeface="Open Sans"/>
                <a:ea typeface="Open Sans"/>
                <a:cs typeface="Open Sans"/>
                <a:sym typeface="Open Sans"/>
              </a:rPr>
              <a:t>redes sociais formais e informais estabelecidas pelos migrantes e comunidades transnacionais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  <a:p>
            <a:pPr lvl="0" marL="317500" indent="-177800">
              <a:lnSpc>
                <a:spcPct val="115000"/>
              </a:lnSpc>
              <a:defRPr sz="1800"/>
            </a:pPr>
            <a:endParaRPr sz="1400">
              <a:latin typeface="Open Sans"/>
              <a:ea typeface="Open Sans"/>
              <a:cs typeface="Open Sans"/>
              <a:sym typeface="Open Sans"/>
            </a:endParaRPr>
          </a:p>
          <a:p>
            <a:pPr lvl="0" marL="317500" indent="-177800" algn="ctr">
              <a:lnSpc>
                <a:spcPct val="115000"/>
              </a:lnSpc>
              <a:defRPr sz="1800"/>
            </a:pPr>
            <a:r>
              <a:rPr sz="1400">
                <a:latin typeface="Open Sans"/>
                <a:ea typeface="Open Sans"/>
                <a:cs typeface="Open Sans"/>
                <a:sym typeface="Open Sans"/>
              </a:rPr>
              <a:t>● </a:t>
            </a:r>
            <a:r>
              <a:rPr b="1" sz="1400">
                <a:latin typeface="Open Sans"/>
                <a:ea typeface="Open Sans"/>
                <a:cs typeface="Open Sans"/>
                <a:sym typeface="Open Sans"/>
              </a:rPr>
              <a:t>Raramente é uma decisão individual</a:t>
            </a:r>
            <a:r>
              <a:rPr sz="1400">
                <a:latin typeface="Open Sans"/>
                <a:ea typeface="Open Sans"/>
                <a:cs typeface="Open Sans"/>
                <a:sym typeface="Open Sans"/>
              </a:rPr>
              <a:t>: envolve famílias e comunidades inteiras, e diferentes atores públicos e privados (os próprios migrantes, autoridades, polícia de fronteira, atravessadores, agências de trabalho e turismo)</a:t>
            </a:r>
          </a:p>
        </p:txBody>
      </p:sp>
      <p:sp>
        <p:nvSpPr>
          <p:cNvPr id="129" name="Shape 129"/>
          <p:cNvSpPr/>
          <p:nvPr/>
        </p:nvSpPr>
        <p:spPr>
          <a:xfrm>
            <a:off x="5422900" y="4109214"/>
            <a:ext cx="3413100" cy="5651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spAutoFit/>
          </a:bodyPr>
          <a:lstStyle>
            <a:lvl1pPr algn="ctr">
              <a:lnSpc>
                <a:spcPct val="115000"/>
              </a:lnSpc>
              <a:defRPr i="1" sz="12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>
              <a:defRPr i="0" sz="1800"/>
            </a:pPr>
            <a:r>
              <a:rPr i="1" sz="1200"/>
              <a:t>“Liberdade de mover-se, liberdade de retornar, liberdade de permanecer.”</a:t>
            </a:r>
          </a:p>
        </p:txBody>
      </p:sp>
    </p:spTree>
  </p:cSld>
  <p:clrMapOvr>
    <a:masterClrMapping/>
  </p:clrMapOvr>
  <p:transition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image3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132" name="Shape 132"/>
          <p:cNvSpPr/>
          <p:nvPr>
            <p:ph type="title"/>
          </p:nvPr>
        </p:nvSpPr>
        <p:spPr>
          <a:xfrm>
            <a:off x="0" y="555625"/>
            <a:ext cx="4896000" cy="708001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>
            <a:lvl1pPr>
              <a:defRPr b="1" sz="3200">
                <a:solidFill>
                  <a:srgbClr val="009668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3200">
                <a:solidFill>
                  <a:srgbClr val="009668"/>
                </a:solidFill>
              </a:rPr>
              <a:t>O Brasil e a Imigração</a:t>
            </a:r>
          </a:p>
        </p:txBody>
      </p:sp>
      <p:grpSp>
        <p:nvGrpSpPr>
          <p:cNvPr id="135" name="Group 135"/>
          <p:cNvGrpSpPr/>
          <p:nvPr/>
        </p:nvGrpSpPr>
        <p:grpSpPr>
          <a:xfrm>
            <a:off x="5364162" y="1203325"/>
            <a:ext cx="2881201" cy="3462300"/>
            <a:chOff x="0" y="0"/>
            <a:chExt cx="2881200" cy="3462299"/>
          </a:xfrm>
        </p:grpSpPr>
        <p:sp>
          <p:nvSpPr>
            <p:cNvPr id="133" name="Shape 133"/>
            <p:cNvSpPr/>
            <p:nvPr/>
          </p:nvSpPr>
          <p:spPr>
            <a:xfrm>
              <a:off x="-1" y="0"/>
              <a:ext cx="2881202" cy="3462300"/>
            </a:xfrm>
            <a:prstGeom prst="rect">
              <a:avLst/>
            </a:prstGeom>
            <a:noFill/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lnSpc>
                  <a:spcPct val="115000"/>
                </a:lnSpc>
              </a:pPr>
            </a:p>
          </p:txBody>
        </p:sp>
        <p:sp>
          <p:nvSpPr>
            <p:cNvPr id="134" name="Shape 134"/>
            <p:cNvSpPr/>
            <p:nvPr/>
          </p:nvSpPr>
          <p:spPr>
            <a:xfrm>
              <a:off x="-1" y="221769"/>
              <a:ext cx="2881202" cy="30187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/>
            <a:p>
              <a:pPr lvl="0" algn="ctr">
                <a:lnSpc>
                  <a:spcPct val="115000"/>
                </a:lnSpc>
                <a:defRPr sz="1800"/>
              </a:pPr>
              <a:r>
                <a:rPr b="1" sz="1200">
                  <a:solidFill>
                    <a:srgbClr val="EF6C00"/>
                  </a:solidFill>
                  <a:latin typeface="Open Sans"/>
                  <a:ea typeface="Open Sans"/>
                  <a:cs typeface="Open Sans"/>
                  <a:sym typeface="Open Sans"/>
                </a:rPr>
                <a:t>Para comparar </a:t>
              </a:r>
              <a:endParaRPr b="1" sz="1200">
                <a:solidFill>
                  <a:srgbClr val="EF6C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 algn="ctr">
                <a:lnSpc>
                  <a:spcPct val="115000"/>
                </a:lnSpc>
                <a:defRPr sz="1800"/>
              </a:pPr>
              <a:r>
                <a:rPr sz="1200">
                  <a:latin typeface="Open Sans"/>
                  <a:ea typeface="Open Sans"/>
                  <a:cs typeface="Open Sans"/>
                  <a:sym typeface="Open Sans"/>
                </a:rPr>
                <a:t>População imigrante nos países: </a:t>
              </a:r>
              <a:endParaRPr sz="1200"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 algn="ctr">
                <a:lnSpc>
                  <a:spcPct val="115000"/>
                </a:lnSpc>
                <a:defRPr sz="1800"/>
              </a:pPr>
              <a:r>
                <a:rPr b="1" sz="1200">
                  <a:latin typeface="Open Sans"/>
                  <a:ea typeface="Open Sans"/>
                  <a:cs typeface="Open Sans"/>
                  <a:sym typeface="Open Sans"/>
                </a:rPr>
                <a:t>Catar</a:t>
              </a:r>
              <a:endParaRPr b="1" sz="1200"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 algn="ctr">
                <a:lnSpc>
                  <a:spcPct val="115000"/>
                </a:lnSpc>
                <a:defRPr sz="1800"/>
              </a:pPr>
              <a:r>
                <a:rPr sz="1200">
                  <a:latin typeface="Open Sans"/>
                  <a:ea typeface="Open Sans"/>
                  <a:cs typeface="Open Sans"/>
                  <a:sym typeface="Open Sans"/>
                </a:rPr>
                <a:t>73,8%</a:t>
              </a:r>
              <a:endParaRPr sz="1200"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 algn="ctr">
                <a:lnSpc>
                  <a:spcPct val="115000"/>
                </a:lnSpc>
                <a:defRPr sz="1800"/>
              </a:pPr>
              <a:r>
                <a:rPr b="1" sz="1200">
                  <a:latin typeface="Open Sans"/>
                  <a:ea typeface="Open Sans"/>
                  <a:cs typeface="Open Sans"/>
                  <a:sym typeface="Open Sans"/>
                </a:rPr>
                <a:t>Canadá</a:t>
              </a:r>
              <a:endParaRPr b="1" sz="1200"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 algn="ctr">
                <a:lnSpc>
                  <a:spcPct val="115000"/>
                </a:lnSpc>
                <a:defRPr sz="1800"/>
              </a:pPr>
              <a:r>
                <a:rPr sz="1200">
                  <a:latin typeface="Open Sans"/>
                  <a:ea typeface="Open Sans"/>
                  <a:cs typeface="Open Sans"/>
                  <a:sym typeface="Open Sans"/>
                </a:rPr>
                <a:t>20,7%</a:t>
              </a:r>
              <a:endParaRPr sz="1200"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 algn="ctr">
                <a:lnSpc>
                  <a:spcPct val="115000"/>
                </a:lnSpc>
                <a:defRPr sz="1800"/>
              </a:pPr>
              <a:r>
                <a:rPr b="1" sz="1200">
                  <a:latin typeface="Open Sans"/>
                  <a:ea typeface="Open Sans"/>
                  <a:cs typeface="Open Sans"/>
                  <a:sym typeface="Open Sans"/>
                </a:rPr>
                <a:t>Estados Unidos</a:t>
              </a:r>
              <a:endParaRPr b="1" sz="1200"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 algn="ctr">
                <a:lnSpc>
                  <a:spcPct val="115000"/>
                </a:lnSpc>
                <a:defRPr sz="1800"/>
              </a:pPr>
              <a:r>
                <a:rPr sz="1200">
                  <a:latin typeface="Open Sans"/>
                  <a:ea typeface="Open Sans"/>
                  <a:cs typeface="Open Sans"/>
                  <a:sym typeface="Open Sans"/>
                </a:rPr>
                <a:t>14,3%</a:t>
              </a:r>
              <a:endParaRPr sz="1200"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 algn="ctr">
                <a:lnSpc>
                  <a:spcPct val="115000"/>
                </a:lnSpc>
                <a:defRPr sz="1800"/>
              </a:pPr>
              <a:r>
                <a:rPr b="1" sz="1200">
                  <a:latin typeface="Open Sans"/>
                  <a:ea typeface="Open Sans"/>
                  <a:cs typeface="Open Sans"/>
                  <a:sym typeface="Open Sans"/>
                </a:rPr>
                <a:t>Costa Rica</a:t>
              </a:r>
              <a:endParaRPr b="1" sz="1200"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 algn="ctr">
                <a:lnSpc>
                  <a:spcPct val="115000"/>
                </a:lnSpc>
                <a:defRPr sz="1800"/>
              </a:pPr>
              <a:r>
                <a:rPr sz="1200">
                  <a:latin typeface="Open Sans"/>
                  <a:ea typeface="Open Sans"/>
                  <a:cs typeface="Open Sans"/>
                  <a:sym typeface="Open Sans"/>
                </a:rPr>
                <a:t>8,6%</a:t>
              </a:r>
              <a:endParaRPr sz="1200"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 algn="ctr">
                <a:lnSpc>
                  <a:spcPct val="115000"/>
                </a:lnSpc>
                <a:defRPr sz="1800"/>
              </a:pPr>
              <a:r>
                <a:rPr b="1" sz="1200">
                  <a:latin typeface="Open Sans"/>
                  <a:ea typeface="Open Sans"/>
                  <a:cs typeface="Open Sans"/>
                  <a:sym typeface="Open Sans"/>
                </a:rPr>
                <a:t>Argentina</a:t>
              </a:r>
              <a:endParaRPr b="1" sz="1200"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 algn="ctr">
                <a:lnSpc>
                  <a:spcPct val="115000"/>
                </a:lnSpc>
                <a:defRPr sz="1800"/>
              </a:pPr>
              <a:r>
                <a:rPr sz="1200">
                  <a:latin typeface="Open Sans"/>
                  <a:ea typeface="Open Sans"/>
                  <a:cs typeface="Open Sans"/>
                  <a:sym typeface="Open Sans"/>
                </a:rPr>
                <a:t>4,6%</a:t>
              </a:r>
              <a:endParaRPr sz="1200"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 algn="ctr">
                <a:lnSpc>
                  <a:spcPct val="115000"/>
                </a:lnSpc>
                <a:defRPr sz="1800"/>
              </a:pPr>
              <a:r>
                <a:rPr b="1" sz="1200">
                  <a:latin typeface="Open Sans"/>
                  <a:ea typeface="Open Sans"/>
                  <a:cs typeface="Open Sans"/>
                  <a:sym typeface="Open Sans"/>
                </a:rPr>
                <a:t>Venezuela</a:t>
              </a:r>
              <a:endParaRPr b="1" sz="1200"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 algn="ctr">
                <a:lnSpc>
                  <a:spcPct val="115000"/>
                </a:lnSpc>
                <a:defRPr sz="1800"/>
              </a:pPr>
              <a:r>
                <a:rPr sz="1200">
                  <a:latin typeface="Open Sans"/>
                  <a:ea typeface="Open Sans"/>
                  <a:cs typeface="Open Sans"/>
                  <a:sym typeface="Open Sans"/>
                </a:rPr>
                <a:t>3,9%</a:t>
              </a:r>
            </a:p>
          </p:txBody>
        </p:sp>
      </p:grpSp>
      <p:sp>
        <p:nvSpPr>
          <p:cNvPr id="136" name="Shape 136"/>
          <p:cNvSpPr/>
          <p:nvPr/>
        </p:nvSpPr>
        <p:spPr>
          <a:xfrm>
            <a:off x="6948486" y="4683012"/>
            <a:ext cx="1878000" cy="487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spAutoFit/>
          </a:bodyPr>
          <a:lstStyle>
            <a:lvl1pPr>
              <a:defRPr sz="1000">
                <a:solidFill>
                  <a:srgbClr val="B3A77D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000">
                <a:solidFill>
                  <a:srgbClr val="B3A77D"/>
                </a:solidFill>
              </a:rPr>
              <a:t>Dados da Polícia Federal 2016</a:t>
            </a:r>
          </a:p>
        </p:txBody>
      </p:sp>
      <p:sp>
        <p:nvSpPr>
          <p:cNvPr id="137" name="Shape 137"/>
          <p:cNvSpPr/>
          <p:nvPr/>
        </p:nvSpPr>
        <p:spPr>
          <a:xfrm>
            <a:off x="615950" y="4802187"/>
            <a:ext cx="3581400" cy="360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>
              <a:defRPr sz="1200">
                <a:solidFill>
                  <a:srgbClr val="B3A77D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1200">
                <a:solidFill>
                  <a:srgbClr val="B3A77D"/>
                </a:solidFill>
              </a:rPr>
              <a:t>https://www.iom.int/world-migration</a:t>
            </a:r>
          </a:p>
        </p:txBody>
      </p:sp>
      <p:grpSp>
        <p:nvGrpSpPr>
          <p:cNvPr id="140" name="Group 140"/>
          <p:cNvGrpSpPr/>
          <p:nvPr/>
        </p:nvGrpSpPr>
        <p:grpSpPr>
          <a:xfrm>
            <a:off x="539749" y="1203325"/>
            <a:ext cx="3889502" cy="3462300"/>
            <a:chOff x="0" y="0"/>
            <a:chExt cx="3889500" cy="3462299"/>
          </a:xfrm>
        </p:grpSpPr>
        <p:sp>
          <p:nvSpPr>
            <p:cNvPr id="138" name="Shape 138"/>
            <p:cNvSpPr/>
            <p:nvPr/>
          </p:nvSpPr>
          <p:spPr>
            <a:xfrm>
              <a:off x="-1" y="0"/>
              <a:ext cx="3889502" cy="3462300"/>
            </a:xfrm>
            <a:prstGeom prst="rect">
              <a:avLst/>
            </a:prstGeom>
            <a:noFill/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/>
            </a:p>
          </p:txBody>
        </p:sp>
        <p:sp>
          <p:nvSpPr>
            <p:cNvPr id="139" name="Shape 139"/>
            <p:cNvSpPr/>
            <p:nvPr/>
          </p:nvSpPr>
          <p:spPr>
            <a:xfrm>
              <a:off x="-1" y="419889"/>
              <a:ext cx="3889502" cy="262252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/>
            <a:p>
              <a:pPr lvl="0" algn="ctr">
                <a:lnSpc>
                  <a:spcPct val="115000"/>
                </a:lnSpc>
                <a:defRPr sz="1800"/>
              </a:pPr>
              <a:r>
                <a:rPr b="1" sz="1400">
                  <a:solidFill>
                    <a:srgbClr val="EF6C00"/>
                  </a:solidFill>
                  <a:latin typeface="Open Sans"/>
                  <a:ea typeface="Open Sans"/>
                  <a:cs typeface="Open Sans"/>
                  <a:sym typeface="Open Sans"/>
                </a:rPr>
                <a:t>Brasil</a:t>
              </a:r>
              <a:endParaRPr b="1" sz="1400">
                <a:solidFill>
                  <a:srgbClr val="EF6C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 algn="ctr">
                <a:lnSpc>
                  <a:spcPct val="115000"/>
                </a:lnSpc>
                <a:defRPr sz="1800"/>
              </a:pPr>
              <a:endParaRPr b="1" sz="1400">
                <a:solidFill>
                  <a:srgbClr val="EF6C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lvl="0" algn="ctr">
                <a:defRPr sz="1800"/>
              </a:pPr>
              <a:r>
                <a:rPr i="1" sz="1400">
                  <a:latin typeface="Amatic SC"/>
                  <a:ea typeface="Amatic SC"/>
                  <a:cs typeface="Amatic SC"/>
                  <a:sym typeface="Amatic SC"/>
                </a:rPr>
                <a:t>Entrada: </a:t>
              </a: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 1,2 milhões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algn="ctr">
                <a:defRPr sz="1800"/>
              </a:pPr>
              <a:r>
                <a:rPr b="1" sz="1400">
                  <a:latin typeface="Amatic SC"/>
                  <a:ea typeface="Amatic SC"/>
                  <a:cs typeface="Amatic SC"/>
                  <a:sym typeface="Amatic SC"/>
                </a:rPr>
                <a:t>0,6% </a:t>
              </a: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da população residente no Brasil é imigrante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algn="ctr">
                <a:defRPr sz="1800"/>
              </a:pP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algn="ctr">
                <a:defRPr sz="1800"/>
              </a:pP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0,6 % da população imigrante do mundo vive no país</a:t>
              </a: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algn="ctr">
                <a:defRPr sz="1800"/>
              </a:pPr>
              <a:endParaRPr sz="1400">
                <a:latin typeface="Amatic SC"/>
                <a:ea typeface="Amatic SC"/>
                <a:cs typeface="Amatic SC"/>
                <a:sym typeface="Amatic SC"/>
              </a:endParaRPr>
            </a:p>
            <a:p>
              <a:pPr lvl="0" algn="ctr">
                <a:defRPr sz="1800"/>
              </a:pPr>
              <a:r>
                <a:rPr i="1" sz="1400">
                  <a:latin typeface="Amatic SC"/>
                  <a:ea typeface="Amatic SC"/>
                  <a:cs typeface="Amatic SC"/>
                  <a:sym typeface="Amatic SC"/>
                </a:rPr>
                <a:t>Saída: </a:t>
              </a: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 </a:t>
              </a:r>
              <a:r>
                <a:rPr b="1" sz="1400">
                  <a:latin typeface="Amatic SC"/>
                  <a:ea typeface="Amatic SC"/>
                  <a:cs typeface="Amatic SC"/>
                  <a:sym typeface="Amatic SC"/>
                </a:rPr>
                <a:t>0,8% </a:t>
              </a:r>
              <a:r>
                <a:rPr sz="1400">
                  <a:latin typeface="Amatic SC"/>
                  <a:ea typeface="Amatic SC"/>
                  <a:cs typeface="Amatic SC"/>
                  <a:sym typeface="Amatic SC"/>
                </a:rPr>
                <a:t>dos brasileiros residiam fora do país </a:t>
              </a:r>
            </a:p>
          </p:txBody>
        </p:sp>
      </p:grpSp>
    </p:spTree>
  </p:cSld>
  <p:clrMapOvr>
    <a:masterClrMapping/>
  </p:clrMapOvr>
  <p:transition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image3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Shape 143"/>
          <p:cNvSpPr/>
          <p:nvPr>
            <p:ph type="title"/>
          </p:nvPr>
        </p:nvSpPr>
        <p:spPr>
          <a:xfrm>
            <a:off x="1619249" y="1347787"/>
            <a:ext cx="4392602" cy="785701"/>
          </a:xfrm>
          <a:prstGeom prst="rect">
            <a:avLst/>
          </a:prstGeom>
          <a:solidFill>
            <a:srgbClr val="009668"/>
          </a:solidFill>
        </p:spPr>
        <p:txBody>
          <a:bodyPr lIns="0" tIns="0" rIns="0" bIns="0">
            <a:normAutofit fontScale="100000" lnSpcReduction="0"/>
          </a:bodyPr>
          <a:lstStyle/>
          <a:p>
            <a:pPr lvl="0" defTabSz="512063">
              <a:defRPr sz="1800">
                <a:solidFill>
                  <a:srgbClr val="000000"/>
                </a:solidFill>
              </a:defRPr>
            </a:pPr>
            <a:r>
              <a:rPr b="1" sz="2016">
                <a:solidFill>
                  <a:srgbClr val="FFFFFF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9.689 refugiados*</a:t>
            </a:r>
            <a:r>
              <a:rPr b="1" sz="4032">
                <a:solidFill>
                  <a:srgbClr val="4DB6AC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 </a:t>
            </a:r>
          </a:p>
        </p:txBody>
      </p:sp>
      <p:sp>
        <p:nvSpPr>
          <p:cNvPr id="144" name="Shape 144"/>
          <p:cNvSpPr/>
          <p:nvPr>
            <p:ph type="body" idx="1"/>
          </p:nvPr>
        </p:nvSpPr>
        <p:spPr>
          <a:xfrm>
            <a:off x="311150" y="3162300"/>
            <a:ext cx="8521800" cy="1071600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/>
          <a:p>
            <a:pPr lvl="0" marL="0">
              <a:lnSpc>
                <a:spcPct val="115000"/>
              </a:lnSpc>
              <a:defRPr sz="1800"/>
            </a:pPr>
            <a:r>
              <a:rPr b="1" sz="3000">
                <a:solidFill>
                  <a:srgbClr val="EF6C00"/>
                </a:solidFill>
                <a:latin typeface="Open Sans"/>
                <a:ea typeface="Open Sans"/>
                <a:cs typeface="Open Sans"/>
                <a:sym typeface="Open Sans"/>
              </a:rPr>
              <a:t>35.464</a:t>
            </a:r>
            <a:r>
              <a:rPr b="1" sz="3000">
                <a:solidFill>
                  <a:srgbClr val="695D46"/>
                </a:solidFill>
                <a:latin typeface="Open Sans"/>
                <a:ea typeface="Open Sans"/>
                <a:cs typeface="Open Sans"/>
                <a:sym typeface="Open Sans"/>
              </a:rPr>
              <a:t> solicitantes de refúgio*</a:t>
            </a:r>
          </a:p>
        </p:txBody>
      </p:sp>
      <p:sp>
        <p:nvSpPr>
          <p:cNvPr id="145" name="Shape 145"/>
          <p:cNvSpPr/>
          <p:nvPr/>
        </p:nvSpPr>
        <p:spPr>
          <a:xfrm>
            <a:off x="-1" y="746737"/>
            <a:ext cx="2998802" cy="6654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spAutoFit/>
          </a:bodyPr>
          <a:lstStyle>
            <a:lvl1pPr>
              <a:defRPr b="1" sz="3200">
                <a:solidFill>
                  <a:srgbClr val="009668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3200">
                <a:solidFill>
                  <a:srgbClr val="009668"/>
                </a:solidFill>
              </a:rPr>
              <a:t>No Brasil...</a:t>
            </a:r>
          </a:p>
        </p:txBody>
      </p:sp>
      <p:sp>
        <p:nvSpPr>
          <p:cNvPr id="146" name="Shape 146"/>
          <p:cNvSpPr/>
          <p:nvPr/>
        </p:nvSpPr>
        <p:spPr>
          <a:xfrm>
            <a:off x="1476375" y="2211386"/>
            <a:ext cx="3589200" cy="10464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lvl="0" algn="ctr">
              <a:defRPr sz="1800"/>
            </a:pPr>
            <a:r>
              <a:rPr sz="1400">
                <a:latin typeface="Open Sans"/>
                <a:ea typeface="Open Sans"/>
                <a:cs typeface="Open Sans"/>
                <a:sym typeface="Open Sans"/>
              </a:rPr>
              <a:t>Síria (2.298) 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  <a:p>
            <a:pPr lvl="0" algn="ctr">
              <a:defRPr sz="1800"/>
            </a:pPr>
            <a:r>
              <a:rPr sz="1400">
                <a:latin typeface="Open Sans"/>
                <a:ea typeface="Open Sans"/>
                <a:cs typeface="Open Sans"/>
                <a:sym typeface="Open Sans"/>
              </a:rPr>
              <a:t>Angola (1.420)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  <a:p>
            <a:pPr lvl="0" algn="ctr">
              <a:defRPr sz="1800"/>
            </a:pPr>
            <a:r>
              <a:rPr sz="1400">
                <a:latin typeface="Open Sans"/>
                <a:ea typeface="Open Sans"/>
                <a:cs typeface="Open Sans"/>
                <a:sym typeface="Open Sans"/>
              </a:rPr>
              <a:t> Colômbia (1.100) 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  <a:p>
            <a:pPr lvl="0" algn="ctr">
              <a:defRPr sz="1800"/>
            </a:pPr>
            <a:r>
              <a:rPr sz="1400">
                <a:latin typeface="Open Sans"/>
                <a:ea typeface="Open Sans"/>
                <a:cs typeface="Open Sans"/>
                <a:sym typeface="Open Sans"/>
              </a:rPr>
              <a:t>República Democrática do Congo (968)</a:t>
            </a:r>
          </a:p>
        </p:txBody>
      </p:sp>
      <p:sp>
        <p:nvSpPr>
          <p:cNvPr id="147" name="Shape 147"/>
          <p:cNvSpPr/>
          <p:nvPr/>
        </p:nvSpPr>
        <p:spPr>
          <a:xfrm>
            <a:off x="311150" y="3765412"/>
            <a:ext cx="3416400" cy="830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spAutoFit/>
          </a:bodyPr>
          <a:lstStyle/>
          <a:p>
            <a:pPr lvl="0" algn="ctr">
              <a:defRPr sz="1800"/>
            </a:pPr>
            <a:r>
              <a:rPr b="1" sz="1400">
                <a:latin typeface="Open Sans"/>
                <a:ea typeface="Open Sans"/>
                <a:cs typeface="Open Sans"/>
                <a:sym typeface="Open Sans"/>
              </a:rPr>
              <a:t>2.868% </a:t>
            </a:r>
            <a:r>
              <a:rPr sz="1400">
                <a:latin typeface="Open Sans"/>
                <a:ea typeface="Open Sans"/>
                <a:cs typeface="Open Sans"/>
                <a:sym typeface="Open Sans"/>
              </a:rPr>
              <a:t>de aumento de solicitações (2010-2015)</a:t>
            </a:r>
            <a:endParaRPr sz="14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8" name="Shape 148"/>
          <p:cNvSpPr/>
          <p:nvPr/>
        </p:nvSpPr>
        <p:spPr>
          <a:xfrm>
            <a:off x="5332412" y="3790862"/>
            <a:ext cx="3000301" cy="614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spAutoFit/>
          </a:bodyPr>
          <a:lstStyle/>
          <a:p>
            <a:pPr lvl="0" algn="ctr">
              <a:defRPr sz="1800"/>
            </a:pPr>
            <a:r>
              <a:rPr b="1" sz="1400">
                <a:latin typeface="Open Sans"/>
                <a:ea typeface="Open Sans"/>
                <a:cs typeface="Open Sans"/>
                <a:sym typeface="Open Sans"/>
              </a:rPr>
              <a:t>17.509</a:t>
            </a:r>
            <a:r>
              <a:rPr sz="1400">
                <a:latin typeface="Open Sans"/>
                <a:ea typeface="Open Sans"/>
                <a:cs typeface="Open Sans"/>
                <a:sym typeface="Open Sans"/>
              </a:rPr>
              <a:t> processos pendentes em março/2016</a:t>
            </a:r>
          </a:p>
        </p:txBody>
      </p:sp>
      <p:grpSp>
        <p:nvGrpSpPr>
          <p:cNvPr id="151" name="Group 151"/>
          <p:cNvGrpSpPr/>
          <p:nvPr/>
        </p:nvGrpSpPr>
        <p:grpSpPr>
          <a:xfrm>
            <a:off x="5292724" y="2355850"/>
            <a:ext cx="3000302" cy="798600"/>
            <a:chOff x="0" y="0"/>
            <a:chExt cx="3000300" cy="798599"/>
          </a:xfrm>
        </p:grpSpPr>
        <p:sp>
          <p:nvSpPr>
            <p:cNvPr id="149" name="Shape 149"/>
            <p:cNvSpPr/>
            <p:nvPr/>
          </p:nvSpPr>
          <p:spPr>
            <a:xfrm>
              <a:off x="-1" y="0"/>
              <a:ext cx="3000302" cy="798600"/>
            </a:xfrm>
            <a:prstGeom prst="rect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/>
            </a:p>
          </p:txBody>
        </p:sp>
        <p:sp>
          <p:nvSpPr>
            <p:cNvPr id="150" name="Shape 150"/>
            <p:cNvSpPr/>
            <p:nvPr/>
          </p:nvSpPr>
          <p:spPr>
            <a:xfrm>
              <a:off x="-1" y="91975"/>
              <a:ext cx="3000302" cy="61465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91424" tIns="91424" rIns="91424" bIns="91424" numCol="1" anchor="ctr">
              <a:spAutoFit/>
            </a:bodyPr>
            <a:lstStyle/>
            <a:p>
              <a:pPr lvl="0" algn="ctr">
                <a:defRPr sz="1800"/>
              </a:pPr>
              <a:r>
                <a:rPr sz="1400">
                  <a:latin typeface="Open Sans"/>
                  <a:ea typeface="Open Sans"/>
                  <a:cs typeface="Open Sans"/>
                  <a:sym typeface="Open Sans"/>
                </a:rPr>
                <a:t>Refugiados de </a:t>
              </a:r>
              <a:r>
                <a:rPr b="1" sz="1400">
                  <a:latin typeface="Open Sans"/>
                  <a:ea typeface="Open Sans"/>
                  <a:cs typeface="Open Sans"/>
                  <a:sym typeface="Open Sans"/>
                </a:rPr>
                <a:t>79 nacionalidades </a:t>
              </a:r>
              <a:r>
                <a:rPr sz="1400">
                  <a:latin typeface="Open Sans"/>
                  <a:ea typeface="Open Sans"/>
                  <a:cs typeface="Open Sans"/>
                  <a:sym typeface="Open Sans"/>
                </a:rPr>
                <a:t>diferentes no Brasil.</a:t>
              </a:r>
            </a:p>
          </p:txBody>
        </p:sp>
      </p:grpSp>
      <p:sp>
        <p:nvSpPr>
          <p:cNvPr id="152" name="Shape 152"/>
          <p:cNvSpPr/>
          <p:nvPr/>
        </p:nvSpPr>
        <p:spPr>
          <a:xfrm>
            <a:off x="519112" y="4578187"/>
            <a:ext cx="4910100" cy="360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spAutoFit/>
          </a:bodyPr>
          <a:lstStyle/>
          <a:p>
            <a:pPr lvl="0">
              <a:defRPr sz="1800"/>
            </a:pPr>
            <a:r>
              <a:rPr sz="700">
                <a:solidFill>
                  <a:srgbClr val="695D46"/>
                </a:solidFill>
                <a:latin typeface="Open Sans"/>
                <a:ea typeface="Open Sans"/>
                <a:cs typeface="Open Sans"/>
                <a:sym typeface="Open Sans"/>
              </a:rPr>
              <a:t>* </a:t>
            </a:r>
            <a:r>
              <a:rPr sz="1200">
                <a:solidFill>
                  <a:srgbClr val="695D46"/>
                </a:solidFill>
                <a:latin typeface="Open Sans"/>
                <a:ea typeface="Open Sans"/>
                <a:cs typeface="Open Sans"/>
                <a:sym typeface="Open Sans"/>
              </a:rPr>
              <a:t>dados do ACNUR 2017</a:t>
            </a:r>
          </a:p>
        </p:txBody>
      </p:sp>
    </p:spTree>
  </p:cSld>
  <p:clrMapOvr>
    <a:masterClrMapping/>
  </p:clrMapOvr>
  <p:transition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image3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Shape 155"/>
          <p:cNvSpPr/>
          <p:nvPr>
            <p:ph type="title"/>
          </p:nvPr>
        </p:nvSpPr>
        <p:spPr>
          <a:xfrm>
            <a:off x="-1" y="627062"/>
            <a:ext cx="8137502" cy="663601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>
            <a:lvl1pPr defTabSz="905255">
              <a:defRPr b="1" sz="3168">
                <a:solidFill>
                  <a:srgbClr val="009668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3168">
                <a:solidFill>
                  <a:srgbClr val="009668"/>
                </a:solidFill>
              </a:rPr>
              <a:t>São Paulo de (quase) tod@s imigrantes</a:t>
            </a:r>
          </a:p>
        </p:txBody>
      </p:sp>
      <p:pic>
        <p:nvPicPr>
          <p:cNvPr id="156" name="image6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50825" y="1635125"/>
            <a:ext cx="1412875" cy="33131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image7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451725" y="1668461"/>
            <a:ext cx="1536700" cy="3475039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Shape 158"/>
          <p:cNvSpPr/>
          <p:nvPr/>
        </p:nvSpPr>
        <p:spPr>
          <a:xfrm>
            <a:off x="1619249" y="1212394"/>
            <a:ext cx="5814902" cy="10915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spAutoFit/>
          </a:bodyPr>
          <a:lstStyle/>
          <a:p>
            <a:pPr lvl="0" algn="ctr">
              <a:defRPr sz="1800"/>
            </a:pPr>
            <a:r>
              <a:rPr sz="1400">
                <a:latin typeface="Open Sans"/>
                <a:ea typeface="Open Sans"/>
                <a:cs typeface="Open Sans"/>
                <a:sym typeface="Open Sans"/>
              </a:rPr>
              <a:t>● </a:t>
            </a:r>
            <a:r>
              <a:rPr b="1" sz="1400">
                <a:latin typeface="Amatic SC"/>
                <a:ea typeface="Amatic SC"/>
                <a:cs typeface="Amatic SC"/>
                <a:sym typeface="Amatic SC"/>
              </a:rPr>
              <a:t>385.120 migrantes</a:t>
            </a:r>
            <a:r>
              <a:rPr sz="1400">
                <a:latin typeface="Amatic SC"/>
                <a:ea typeface="Amatic SC"/>
                <a:cs typeface="Amatic SC"/>
                <a:sym typeface="Amatic SC"/>
              </a:rPr>
              <a:t> regularizados de </a:t>
            </a:r>
            <a:r>
              <a:rPr b="1" sz="1400">
                <a:latin typeface="Amatic SC"/>
                <a:ea typeface="Amatic SC"/>
                <a:cs typeface="Amatic SC"/>
                <a:sym typeface="Amatic SC"/>
              </a:rPr>
              <a:t>mais de </a:t>
            </a:r>
            <a:r>
              <a:rPr b="1" sz="1500">
                <a:solidFill>
                  <a:srgbClr val="0099CC"/>
                </a:solidFill>
                <a:latin typeface="Amatic SC"/>
                <a:ea typeface="Amatic SC"/>
                <a:cs typeface="Amatic SC"/>
                <a:sym typeface="Amatic SC"/>
              </a:rPr>
              <a:t>100 nacionalidades</a:t>
            </a:r>
            <a:r>
              <a:rPr sz="1400">
                <a:latin typeface="Amatic SC"/>
                <a:ea typeface="Amatic SC"/>
                <a:cs typeface="Amatic SC"/>
                <a:sym typeface="Amatic SC"/>
              </a:rPr>
              <a:t>. </a:t>
            </a:r>
            <a:endParaRPr sz="1400">
              <a:latin typeface="Amatic SC"/>
              <a:ea typeface="Amatic SC"/>
              <a:cs typeface="Amatic SC"/>
              <a:sym typeface="Amatic SC"/>
            </a:endParaRPr>
          </a:p>
          <a:p>
            <a:pPr lvl="0" algn="ctr">
              <a:defRPr sz="1800"/>
            </a:pPr>
            <a:r>
              <a:rPr sz="1400">
                <a:latin typeface="Amatic SC"/>
                <a:ea typeface="Amatic SC"/>
                <a:cs typeface="Amatic SC"/>
                <a:sym typeface="Amatic SC"/>
              </a:rPr>
              <a:t>A cidade recebe a maioria dos migrantes no país</a:t>
            </a:r>
            <a:endParaRPr sz="1400">
              <a:latin typeface="Amatic SC"/>
              <a:ea typeface="Amatic SC"/>
              <a:cs typeface="Amatic SC"/>
              <a:sym typeface="Amatic SC"/>
            </a:endParaRPr>
          </a:p>
          <a:p>
            <a:pPr lvl="0" algn="ctr">
              <a:lnSpc>
                <a:spcPct val="115000"/>
              </a:lnSpc>
              <a:defRPr sz="1800"/>
            </a:pPr>
            <a:endParaRPr sz="1400">
              <a:latin typeface="Open Sans"/>
              <a:ea typeface="Open Sans"/>
              <a:cs typeface="Open Sans"/>
              <a:sym typeface="Open Sans"/>
            </a:endParaRPr>
          </a:p>
          <a:p>
            <a:pPr lvl="0" algn="ctr">
              <a:lnSpc>
                <a:spcPct val="115000"/>
              </a:lnSpc>
              <a:defRPr sz="1800"/>
            </a:pPr>
            <a:r>
              <a:rPr sz="1400">
                <a:latin typeface="Open Sans"/>
                <a:ea typeface="Open Sans"/>
                <a:cs typeface="Open Sans"/>
                <a:sym typeface="Open Sans"/>
              </a:rPr>
              <a:t>● Os imigrantes representam </a:t>
            </a:r>
            <a:r>
              <a:rPr b="1" sz="1400">
                <a:latin typeface="Open Sans"/>
                <a:ea typeface="Open Sans"/>
                <a:cs typeface="Open Sans"/>
                <a:sym typeface="Open Sans"/>
              </a:rPr>
              <a:t>3,2%</a:t>
            </a:r>
            <a:r>
              <a:rPr sz="1400">
                <a:latin typeface="Open Sans"/>
                <a:ea typeface="Open Sans"/>
                <a:cs typeface="Open Sans"/>
                <a:sym typeface="Open Sans"/>
              </a:rPr>
              <a:t> da população paulistana</a:t>
            </a:r>
          </a:p>
        </p:txBody>
      </p:sp>
      <p:sp>
        <p:nvSpPr>
          <p:cNvPr id="159" name="Shape 159"/>
          <p:cNvSpPr/>
          <p:nvPr/>
        </p:nvSpPr>
        <p:spPr>
          <a:xfrm>
            <a:off x="3130550" y="4638462"/>
            <a:ext cx="3025800" cy="4876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spAutoFit/>
          </a:bodyPr>
          <a:lstStyle>
            <a:lvl1pPr>
              <a:defRPr sz="1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>
              <a:defRPr sz="1800"/>
            </a:pPr>
            <a:r>
              <a:rPr sz="1000"/>
              <a:t>Tabela 1: Imigrantes registrados no Município de São Paulo em janeiro de 2017</a:t>
            </a:r>
          </a:p>
        </p:txBody>
      </p:sp>
      <p:sp>
        <p:nvSpPr>
          <p:cNvPr id="160" name="Shape 160"/>
          <p:cNvSpPr/>
          <p:nvPr/>
        </p:nvSpPr>
        <p:spPr>
          <a:xfrm>
            <a:off x="6143625" y="4844837"/>
            <a:ext cx="3000301" cy="322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spAutoFit/>
          </a:bodyPr>
          <a:lstStyle>
            <a:lvl1pPr algn="r">
              <a:defRPr i="1" sz="9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lvl="0">
              <a:defRPr i="0" sz="1800"/>
            </a:pPr>
            <a:r>
              <a:rPr i="1" sz="900"/>
              <a:t>Dados do Departamento da Polícia Federal 2017</a:t>
            </a:r>
          </a:p>
        </p:txBody>
      </p:sp>
      <p:graphicFrame>
        <p:nvGraphicFramePr>
          <p:cNvPr id="161" name="Table 161"/>
          <p:cNvGraphicFramePr/>
          <p:nvPr/>
        </p:nvGraphicFramePr>
        <p:xfrm>
          <a:off x="2843211" y="2284411"/>
          <a:ext cx="3443277" cy="3645980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792274"/>
                <a:gridCol w="1651000"/>
              </a:tblGrid>
              <a:tr h="214300">
                <a:tc>
                  <a:txBody>
                    <a:bodyPr/>
                    <a:lstStyle/>
                    <a:p>
                      <a:pPr lvl="0" algn="l">
                        <a:defRPr sz="1800"/>
                      </a:pPr>
                      <a:r>
                        <a:rPr sz="800">
                          <a:solidFill>
                            <a:srgbClr val="333333"/>
                          </a:solidFill>
                        </a:rPr>
                        <a:t>Nacionalidade</a:t>
                      </a:r>
                    </a:p>
                  </a:txBody>
                  <a:tcPr marL="0" marR="0" marT="0" marB="0" anchor="b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  <a:round/>
                    </a:lnL>
                    <a:lnT>
                      <a:solidFill>
                        <a:srgbClr val="000000">
                          <a:alpha val="0"/>
                        </a:srgbClr>
                      </a:solidFill>
                      <a:round/>
                    </a:lnT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/>
                      </a:pPr>
                      <a:r>
                        <a:rPr sz="800">
                          <a:solidFill>
                            <a:srgbClr val="333333"/>
                          </a:solidFill>
                        </a:rPr>
                        <a:t>Quantidade por mil</a:t>
                      </a:r>
                    </a:p>
                  </a:txBody>
                  <a:tcPr marL="0" marR="0" marT="0" marB="0" anchor="b" anchorCtr="0" horzOverflow="overflow">
                    <a:lnR w="12700">
                      <a:solidFill>
                        <a:srgbClr val="000000"/>
                      </a:solidFill>
                      <a:round/>
                    </a:lnR>
                    <a:lnT>
                      <a:solidFill>
                        <a:srgbClr val="000000">
                          <a:alpha val="0"/>
                        </a:srgbClr>
                      </a:solidFill>
                      <a:round/>
                    </a:lnT>
                    <a:solidFill>
                      <a:srgbClr val="99CCFF"/>
                    </a:solidFill>
                  </a:tcPr>
                </a:tc>
              </a:tr>
              <a:tr h="214300">
                <a:tc>
                  <a:txBody>
                    <a:bodyPr/>
                    <a:lstStyle/>
                    <a:p>
                      <a:pPr lvl="0" algn="l">
                        <a:defRPr sz="1800"/>
                      </a:pPr>
                      <a:r>
                        <a:rPr sz="800">
                          <a:solidFill>
                            <a:srgbClr val="333333"/>
                          </a:solidFill>
                        </a:rPr>
                        <a:t>PORTUGAL</a:t>
                      </a:r>
                    </a:p>
                  </a:txBody>
                  <a:tcPr marL="0" marR="0" marT="0" marB="0" anchor="b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  <a:round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 sz="1800"/>
                      </a:pPr>
                      <a:r>
                        <a:rPr sz="800">
                          <a:solidFill>
                            <a:srgbClr val="333333"/>
                          </a:solidFill>
                        </a:rPr>
                        <a:t>71,318</a:t>
                      </a:r>
                    </a:p>
                  </a:txBody>
                  <a:tcPr marL="0" marR="0" marT="0" marB="0" anchor="b" anchorCtr="0" horzOverflow="overflow">
                    <a:lnR w="12700">
                      <a:solidFill>
                        <a:srgbClr val="000000"/>
                      </a:solidFill>
                      <a:round/>
                    </a:lnR>
                    <a:solidFill>
                      <a:srgbClr val="FFFFFF"/>
                    </a:solidFill>
                  </a:tcPr>
                </a:tc>
              </a:tr>
              <a:tr h="214300">
                <a:tc>
                  <a:txBody>
                    <a:bodyPr/>
                    <a:lstStyle/>
                    <a:p>
                      <a:pPr lvl="0" algn="l">
                        <a:defRPr sz="1800"/>
                      </a:pPr>
                      <a:r>
                        <a:rPr sz="800">
                          <a:solidFill>
                            <a:srgbClr val="333333"/>
                          </a:solidFill>
                        </a:rPr>
                        <a:t>BOLIVIA</a:t>
                      </a:r>
                    </a:p>
                  </a:txBody>
                  <a:tcPr marL="0" marR="0" marT="0" marB="0" anchor="b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  <a:round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 sz="1800"/>
                      </a:pPr>
                      <a:r>
                        <a:rPr sz="800">
                          <a:solidFill>
                            <a:srgbClr val="333333"/>
                          </a:solidFill>
                        </a:rPr>
                        <a:t>66,193</a:t>
                      </a:r>
                    </a:p>
                  </a:txBody>
                  <a:tcPr marL="0" marR="0" marT="0" marB="0" anchor="b" anchorCtr="0" horzOverflow="overflow">
                    <a:lnR w="12700">
                      <a:solidFill>
                        <a:srgbClr val="000000"/>
                      </a:solidFill>
                      <a:round/>
                    </a:lnR>
                    <a:solidFill>
                      <a:srgbClr val="FFFFFF"/>
                    </a:solidFill>
                  </a:tcPr>
                </a:tc>
              </a:tr>
              <a:tr h="214300">
                <a:tc>
                  <a:txBody>
                    <a:bodyPr/>
                    <a:lstStyle/>
                    <a:p>
                      <a:pPr lvl="0" algn="l">
                        <a:defRPr sz="1800"/>
                      </a:pPr>
                      <a:r>
                        <a:rPr sz="800">
                          <a:solidFill>
                            <a:srgbClr val="333333"/>
                          </a:solidFill>
                        </a:rPr>
                        <a:t>JAPAO</a:t>
                      </a:r>
                    </a:p>
                  </a:txBody>
                  <a:tcPr marL="0" marR="0" marT="0" marB="0" anchor="b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  <a:round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 sz="1800"/>
                      </a:pPr>
                      <a:r>
                        <a:rPr sz="800">
                          <a:solidFill>
                            <a:srgbClr val="333333"/>
                          </a:solidFill>
                        </a:rPr>
                        <a:t>33,832</a:t>
                      </a:r>
                    </a:p>
                  </a:txBody>
                  <a:tcPr marL="0" marR="0" marT="0" marB="0" anchor="b" anchorCtr="0" horzOverflow="overflow">
                    <a:lnR w="12700">
                      <a:solidFill>
                        <a:srgbClr val="000000"/>
                      </a:solidFill>
                      <a:round/>
                    </a:lnR>
                    <a:solidFill>
                      <a:srgbClr val="FFFFFF"/>
                    </a:solidFill>
                  </a:tcPr>
                </a:tc>
              </a:tr>
              <a:tr h="214300">
                <a:tc>
                  <a:txBody>
                    <a:bodyPr/>
                    <a:lstStyle/>
                    <a:p>
                      <a:pPr lvl="0" algn="l">
                        <a:defRPr sz="1800"/>
                      </a:pPr>
                      <a:r>
                        <a:rPr sz="800">
                          <a:solidFill>
                            <a:srgbClr val="333333"/>
                          </a:solidFill>
                        </a:rPr>
                        <a:t>REPUBLICA POPULAR DA CHINA</a:t>
                      </a:r>
                    </a:p>
                  </a:txBody>
                  <a:tcPr marL="0" marR="0" marT="0" marB="0" anchor="b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  <a:round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 sz="1800"/>
                      </a:pPr>
                      <a:r>
                        <a:rPr sz="800">
                          <a:solidFill>
                            <a:srgbClr val="333333"/>
                          </a:solidFill>
                        </a:rPr>
                        <a:t>25,727</a:t>
                      </a:r>
                    </a:p>
                  </a:txBody>
                  <a:tcPr marL="0" marR="0" marT="0" marB="0" anchor="b" anchorCtr="0" horzOverflow="overflow">
                    <a:lnR w="12700">
                      <a:solidFill>
                        <a:srgbClr val="000000"/>
                      </a:solidFill>
                      <a:round/>
                    </a:lnR>
                    <a:solidFill>
                      <a:srgbClr val="FFFFFF"/>
                    </a:solidFill>
                  </a:tcPr>
                </a:tc>
              </a:tr>
              <a:tr h="214300">
                <a:tc>
                  <a:txBody>
                    <a:bodyPr/>
                    <a:lstStyle/>
                    <a:p>
                      <a:pPr lvl="0" algn="l">
                        <a:defRPr sz="1800"/>
                      </a:pPr>
                      <a:r>
                        <a:rPr sz="800">
                          <a:solidFill>
                            <a:srgbClr val="333333"/>
                          </a:solidFill>
                        </a:rPr>
                        <a:t>ITALIA</a:t>
                      </a:r>
                    </a:p>
                  </a:txBody>
                  <a:tcPr marL="0" marR="0" marT="0" marB="0" anchor="b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  <a:round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 sz="1800"/>
                      </a:pPr>
                      <a:r>
                        <a:rPr sz="800">
                          <a:solidFill>
                            <a:srgbClr val="333333"/>
                          </a:solidFill>
                        </a:rPr>
                        <a:t>23,231</a:t>
                      </a:r>
                    </a:p>
                  </a:txBody>
                  <a:tcPr marL="0" marR="0" marT="0" marB="0" anchor="b" anchorCtr="0" horzOverflow="overflow">
                    <a:lnR w="12700">
                      <a:solidFill>
                        <a:srgbClr val="000000"/>
                      </a:solidFill>
                      <a:round/>
                    </a:lnR>
                    <a:solidFill>
                      <a:srgbClr val="FFFFFF"/>
                    </a:solidFill>
                  </a:tcPr>
                </a:tc>
              </a:tr>
              <a:tr h="214300">
                <a:tc>
                  <a:txBody>
                    <a:bodyPr/>
                    <a:lstStyle/>
                    <a:p>
                      <a:pPr lvl="0" algn="l">
                        <a:defRPr sz="1800"/>
                      </a:pPr>
                      <a:r>
                        <a:rPr sz="800">
                          <a:solidFill>
                            <a:srgbClr val="333333"/>
                          </a:solidFill>
                        </a:rPr>
                        <a:t>ESPANHA</a:t>
                      </a:r>
                    </a:p>
                  </a:txBody>
                  <a:tcPr marL="0" marR="0" marT="0" marB="0" anchor="b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  <a:round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 sz="1800"/>
                      </a:pPr>
                      <a:r>
                        <a:rPr sz="800">
                          <a:solidFill>
                            <a:srgbClr val="333333"/>
                          </a:solidFill>
                        </a:rPr>
                        <a:t>19,005</a:t>
                      </a:r>
                    </a:p>
                  </a:txBody>
                  <a:tcPr marL="0" marR="0" marT="0" marB="0" anchor="b" anchorCtr="0" horzOverflow="overflow">
                    <a:lnR w="12700">
                      <a:solidFill>
                        <a:srgbClr val="000000"/>
                      </a:solidFill>
                      <a:round/>
                    </a:lnR>
                    <a:solidFill>
                      <a:srgbClr val="FFFFFF"/>
                    </a:solidFill>
                  </a:tcPr>
                </a:tc>
              </a:tr>
              <a:tr h="214300">
                <a:tc>
                  <a:txBody>
                    <a:bodyPr/>
                    <a:lstStyle/>
                    <a:p>
                      <a:pPr lvl="0" algn="l">
                        <a:defRPr sz="1800"/>
                      </a:pPr>
                      <a:r>
                        <a:rPr sz="800">
                          <a:solidFill>
                            <a:srgbClr val="333333"/>
                          </a:solidFill>
                        </a:rPr>
                        <a:t>COREIA DO SUL</a:t>
                      </a:r>
                    </a:p>
                  </a:txBody>
                  <a:tcPr marL="0" marR="0" marT="0" marB="0" anchor="b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  <a:round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 sz="1800"/>
                      </a:pPr>
                      <a:r>
                        <a:rPr sz="800">
                          <a:solidFill>
                            <a:srgbClr val="333333"/>
                          </a:solidFill>
                        </a:rPr>
                        <a:t>16,031</a:t>
                      </a:r>
                    </a:p>
                  </a:txBody>
                  <a:tcPr marL="0" marR="0" marT="0" marB="0" anchor="b" anchorCtr="0" horzOverflow="overflow">
                    <a:lnR w="12700">
                      <a:solidFill>
                        <a:srgbClr val="000000"/>
                      </a:solidFill>
                      <a:round/>
                    </a:lnR>
                    <a:solidFill>
                      <a:srgbClr val="FFFFFF"/>
                    </a:solidFill>
                  </a:tcPr>
                </a:tc>
              </a:tr>
              <a:tr h="214300">
                <a:tc>
                  <a:txBody>
                    <a:bodyPr/>
                    <a:lstStyle/>
                    <a:p>
                      <a:pPr lvl="0" algn="l">
                        <a:defRPr sz="1800"/>
                      </a:pPr>
                      <a:r>
                        <a:rPr sz="800">
                          <a:solidFill>
                            <a:srgbClr val="333333"/>
                          </a:solidFill>
                        </a:rPr>
                        <a:t>ARGENTINA</a:t>
                      </a:r>
                    </a:p>
                  </a:txBody>
                  <a:tcPr marL="0" marR="0" marT="0" marB="0" anchor="b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  <a:round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 sz="1800"/>
                      </a:pPr>
                      <a:r>
                        <a:rPr sz="800">
                          <a:solidFill>
                            <a:srgbClr val="333333"/>
                          </a:solidFill>
                        </a:rPr>
                        <a:t>13,9</a:t>
                      </a:r>
                    </a:p>
                  </a:txBody>
                  <a:tcPr marL="0" marR="0" marT="0" marB="0" anchor="b" anchorCtr="0" horzOverflow="overflow">
                    <a:lnR w="12700">
                      <a:solidFill>
                        <a:srgbClr val="000000"/>
                      </a:solidFill>
                      <a:round/>
                    </a:lnR>
                    <a:solidFill>
                      <a:srgbClr val="FFFFFF"/>
                    </a:solidFill>
                  </a:tcPr>
                </a:tc>
              </a:tr>
              <a:tr h="214300">
                <a:tc>
                  <a:txBody>
                    <a:bodyPr/>
                    <a:lstStyle/>
                    <a:p>
                      <a:pPr lvl="0" algn="l">
                        <a:defRPr sz="1800"/>
                      </a:pPr>
                      <a:r>
                        <a:rPr sz="800">
                          <a:solidFill>
                            <a:srgbClr val="333333"/>
                          </a:solidFill>
                        </a:rPr>
                        <a:t>REPUBLICA DO HAITI</a:t>
                      </a:r>
                    </a:p>
                  </a:txBody>
                  <a:tcPr marL="0" marR="0" marT="0" marB="0" anchor="b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  <a:round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 sz="1800"/>
                      </a:pPr>
                      <a:r>
                        <a:rPr sz="800">
                          <a:solidFill>
                            <a:srgbClr val="333333"/>
                          </a:solidFill>
                        </a:rPr>
                        <a:t>13,728</a:t>
                      </a:r>
                    </a:p>
                  </a:txBody>
                  <a:tcPr marL="0" marR="0" marT="0" marB="0" anchor="b" anchorCtr="0" horzOverflow="overflow">
                    <a:lnR w="12700">
                      <a:solidFill>
                        <a:srgbClr val="000000"/>
                      </a:solidFill>
                      <a:round/>
                    </a:lnR>
                    <a:solidFill>
                      <a:srgbClr val="FFFFFF"/>
                    </a:solidFill>
                  </a:tcPr>
                </a:tc>
              </a:tr>
              <a:tr h="214300">
                <a:tc>
                  <a:txBody>
                    <a:bodyPr/>
                    <a:lstStyle/>
                    <a:p>
                      <a:pPr lvl="0" algn="l">
                        <a:defRPr sz="1800"/>
                      </a:pPr>
                      <a:r>
                        <a:rPr sz="800">
                          <a:solidFill>
                            <a:srgbClr val="333333"/>
                          </a:solidFill>
                        </a:rPr>
                        <a:t>PERU</a:t>
                      </a:r>
                    </a:p>
                  </a:txBody>
                  <a:tcPr marL="0" marR="0" marT="0" marB="0" anchor="b" anchorCtr="0" horzOverflow="overflow">
                    <a:lnL>
                      <a:solidFill>
                        <a:srgbClr val="000000">
                          <a:alpha val="0"/>
                        </a:srgbClr>
                      </a:solidFill>
                      <a:round/>
                    </a:lnL>
                    <a:lnB>
                      <a:solidFill>
                        <a:srgbClr val="000000">
                          <a:alpha val="0"/>
                        </a:srgbClr>
                      </a:solidFill>
                      <a:round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 sz="1800"/>
                      </a:pPr>
                      <a:r>
                        <a:rPr sz="800">
                          <a:solidFill>
                            <a:srgbClr val="333333"/>
                          </a:solidFill>
                        </a:rPr>
                        <a:t>9,481</a:t>
                      </a:r>
                    </a:p>
                  </a:txBody>
                  <a:tcPr marL="0" marR="0" marT="0" marB="0" anchor="b" anchorCtr="0" horzOverflow="overflow">
                    <a:lnR w="12700">
                      <a:solidFill>
                        <a:srgbClr val="000000"/>
                      </a:solidFill>
                      <a:round/>
                    </a:lnR>
                    <a:lnB>
                      <a:solidFill>
                        <a:srgbClr val="000000">
                          <a:alpha val="0"/>
                        </a:srgbClr>
                      </a:solidFill>
                      <a:round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image3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Shape 164"/>
          <p:cNvSpPr/>
          <p:nvPr>
            <p:ph type="title"/>
          </p:nvPr>
        </p:nvSpPr>
        <p:spPr>
          <a:xfrm>
            <a:off x="265111" y="673100"/>
            <a:ext cx="4044901" cy="1676400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>
            <a:lvl1pPr>
              <a:defRPr b="1" sz="3600">
                <a:solidFill>
                  <a:srgbClr val="009668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3600">
                <a:solidFill>
                  <a:srgbClr val="009668"/>
                </a:solidFill>
              </a:rPr>
              <a:t>LEGISLAÇÃO NACIONAL</a:t>
            </a:r>
          </a:p>
        </p:txBody>
      </p:sp>
      <p:sp>
        <p:nvSpPr>
          <p:cNvPr id="165" name="Shape 165"/>
          <p:cNvSpPr/>
          <p:nvPr>
            <p:ph type="body" idx="1"/>
          </p:nvPr>
        </p:nvSpPr>
        <p:spPr>
          <a:xfrm>
            <a:off x="4635500" y="1039812"/>
            <a:ext cx="4508401" cy="3695701"/>
          </a:xfrm>
          <a:prstGeom prst="rect">
            <a:avLst/>
          </a:prstGeom>
        </p:spPr>
        <p:txBody>
          <a:bodyPr lIns="0" tIns="0" rIns="0" bIns="0" anchor="ctr">
            <a:normAutofit fontScale="100000" lnSpcReduction="0"/>
          </a:bodyPr>
          <a:lstStyle/>
          <a:p>
            <a:pPr lvl="0" algn="l">
              <a:lnSpc>
                <a:spcPct val="115000"/>
              </a:lnSpc>
              <a:defRPr sz="1800"/>
            </a:pPr>
            <a:r>
              <a:rPr sz="1400">
                <a:latin typeface="Open Sans"/>
                <a:ea typeface="Open Sans"/>
                <a:cs typeface="Open Sans"/>
                <a:sym typeface="Open Sans"/>
              </a:rPr>
              <a:t>Art. 4º - “Ao migrante é garantida no território nacional, em condição de igualdade com os nacionais (...):</a:t>
            </a:r>
            <a:endParaRPr sz="1400">
              <a:solidFill>
                <a:srgbClr val="FFFFFF"/>
              </a:solidFill>
            </a:endParaRPr>
          </a:p>
          <a:p>
            <a:pPr lvl="0" algn="l">
              <a:lnSpc>
                <a:spcPct val="115000"/>
              </a:lnSpc>
              <a:spcBef>
                <a:spcPts val="1600"/>
              </a:spcBef>
              <a:defRPr sz="1800"/>
            </a:pPr>
            <a:r>
              <a:rPr sz="1400">
                <a:latin typeface="Open Sans"/>
                <a:ea typeface="Open Sans"/>
                <a:cs typeface="Open Sans"/>
                <a:sym typeface="Open Sans"/>
              </a:rPr>
              <a:t>VIII - acesso a serviços públicos de saúde e de assistência social e à previdência social, nos termos da lei, sem discriminação em razão da nacionalidade e da condição migratória;</a:t>
            </a:r>
            <a:endParaRPr sz="1400">
              <a:solidFill>
                <a:srgbClr val="FFFFFF"/>
              </a:solidFill>
            </a:endParaRPr>
          </a:p>
          <a:p>
            <a:pPr lvl="0" algn="l">
              <a:lnSpc>
                <a:spcPct val="115000"/>
              </a:lnSpc>
              <a:spcBef>
                <a:spcPts val="1600"/>
              </a:spcBef>
              <a:defRPr sz="1800"/>
            </a:pPr>
            <a:r>
              <a:rPr sz="1400">
                <a:latin typeface="Open Sans"/>
                <a:ea typeface="Open Sans"/>
                <a:cs typeface="Open Sans"/>
                <a:sym typeface="Open Sans"/>
              </a:rPr>
              <a:t>X - direito à educação pública, vedada a discriminação em razão da nacionalidade e da condição migratória;</a:t>
            </a:r>
          </a:p>
        </p:txBody>
      </p:sp>
      <p:sp>
        <p:nvSpPr>
          <p:cNvPr id="166" name="Shape 166"/>
          <p:cNvSpPr/>
          <p:nvPr/>
        </p:nvSpPr>
        <p:spPr>
          <a:xfrm>
            <a:off x="265111" y="2727325"/>
            <a:ext cx="4044901" cy="20116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lvl="0" algn="ctr">
              <a:defRPr sz="1800"/>
            </a:pPr>
            <a:r>
              <a:rPr b="1" sz="3400">
                <a:solidFill>
                  <a:srgbClr val="695D46"/>
                </a:solidFill>
                <a:latin typeface="Amatic SC"/>
                <a:ea typeface="Amatic SC"/>
                <a:cs typeface="Amatic SC"/>
                <a:sym typeface="Amatic SC"/>
              </a:rPr>
              <a:t>Nova Lei de Migração</a:t>
            </a:r>
            <a:endParaRPr sz="2100"/>
          </a:p>
          <a:p>
            <a:pPr lvl="0" algn="ctr">
              <a:defRPr sz="1800"/>
            </a:pPr>
            <a:r>
              <a:rPr b="1" sz="2600">
                <a:solidFill>
                  <a:srgbClr val="695D46"/>
                </a:solidFill>
                <a:latin typeface="Amatic SC"/>
                <a:ea typeface="Amatic SC"/>
                <a:cs typeface="Amatic SC"/>
                <a:sym typeface="Amatic SC"/>
              </a:rPr>
              <a:t>Lei nº 13.445, de 24 de maio de 2017</a:t>
            </a:r>
          </a:p>
        </p:txBody>
      </p:sp>
    </p:spTree>
  </p:cSld>
  <p:clrMapOvr>
    <a:masterClrMapping/>
  </p:clrMapOvr>
  <p:transition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image3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Shape 169"/>
          <p:cNvSpPr/>
          <p:nvPr/>
        </p:nvSpPr>
        <p:spPr>
          <a:xfrm>
            <a:off x="323850" y="1260645"/>
            <a:ext cx="6696000" cy="21904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spAutoFit/>
          </a:bodyPr>
          <a:lstStyle/>
          <a:p>
            <a:pPr lvl="0">
              <a:lnSpc>
                <a:spcPct val="115000"/>
              </a:lnSpc>
              <a:defRPr sz="1800"/>
            </a:pPr>
            <a:r>
              <a:rPr i="1" sz="1200"/>
              <a:t>Art. 1º Fica instituída a Política Municipal para a População Imigrante, a ser implementada de forma transversal às políticas e serviços públicos, sob articulação da Secretaria Municipal de Direitos Humanos e Cidadania, com os seguintes objetivos:</a:t>
            </a:r>
            <a:endParaRPr i="1" sz="1200"/>
          </a:p>
          <a:p>
            <a:pPr lvl="0">
              <a:lnSpc>
                <a:spcPct val="115000"/>
              </a:lnSpc>
              <a:spcBef>
                <a:spcPts val="300"/>
              </a:spcBef>
              <a:defRPr sz="1800"/>
            </a:pPr>
            <a:endParaRPr sz="1300"/>
          </a:p>
          <a:p>
            <a:pPr lvl="0">
              <a:lnSpc>
                <a:spcPct val="115000"/>
              </a:lnSpc>
              <a:spcBef>
                <a:spcPts val="300"/>
              </a:spcBef>
              <a:defRPr sz="1800"/>
            </a:pPr>
            <a:r>
              <a:rPr sz="1200"/>
              <a:t>I - garantir ao imigrante o </a:t>
            </a:r>
            <a:r>
              <a:rPr sz="1200" u="sng">
                <a:latin typeface="Arial Bold"/>
                <a:ea typeface="Arial Bold"/>
                <a:cs typeface="Arial Bold"/>
                <a:sym typeface="Arial Bold"/>
              </a:rPr>
              <a:t>acesso a direitos sociais e aos serviços públicos;</a:t>
            </a:r>
            <a:endParaRPr sz="1200" u="sng">
              <a:latin typeface="Arial Bold"/>
              <a:ea typeface="Arial Bold"/>
              <a:cs typeface="Arial Bold"/>
              <a:sym typeface="Arial Bold"/>
            </a:endParaRPr>
          </a:p>
          <a:p>
            <a:pPr lvl="0">
              <a:lnSpc>
                <a:spcPct val="115000"/>
              </a:lnSpc>
              <a:spcBef>
                <a:spcPts val="300"/>
              </a:spcBef>
              <a:defRPr sz="1800"/>
            </a:pPr>
            <a:r>
              <a:rPr sz="1200"/>
              <a:t>II - promover o </a:t>
            </a:r>
            <a:r>
              <a:rPr sz="1200" u="sng">
                <a:latin typeface="Arial Bold"/>
                <a:ea typeface="Arial Bold"/>
                <a:cs typeface="Arial Bold"/>
                <a:sym typeface="Arial Bold"/>
              </a:rPr>
              <a:t>respeito à diversidade e à interculturalidade</a:t>
            </a:r>
            <a:r>
              <a:rPr sz="1200"/>
              <a:t>;</a:t>
            </a:r>
            <a:endParaRPr sz="1200"/>
          </a:p>
          <a:p>
            <a:pPr lvl="0">
              <a:lnSpc>
                <a:spcPct val="115000"/>
              </a:lnSpc>
              <a:spcBef>
                <a:spcPts val="300"/>
              </a:spcBef>
              <a:defRPr sz="1800"/>
            </a:pPr>
            <a:r>
              <a:rPr sz="1200"/>
              <a:t>III - impedir violações de direitos;</a:t>
            </a:r>
            <a:endParaRPr sz="1200"/>
          </a:p>
          <a:p>
            <a:pPr lvl="0">
              <a:lnSpc>
                <a:spcPct val="115000"/>
              </a:lnSpc>
              <a:spcBef>
                <a:spcPts val="300"/>
              </a:spcBef>
              <a:defRPr sz="1800"/>
            </a:pPr>
            <a:r>
              <a:rPr sz="1200"/>
              <a:t>IV - fomentar a </a:t>
            </a:r>
            <a:r>
              <a:rPr sz="1200" u="sng">
                <a:latin typeface="Arial Bold"/>
                <a:ea typeface="Arial Bold"/>
                <a:cs typeface="Arial Bold"/>
                <a:sym typeface="Arial Bold"/>
              </a:rPr>
              <a:t>participação social</a:t>
            </a:r>
            <a:r>
              <a:rPr sz="1200"/>
              <a:t> e desenvolver ações coordenadas com a sociedade civil.</a:t>
            </a:r>
            <a:endParaRPr sz="1200"/>
          </a:p>
        </p:txBody>
      </p:sp>
      <p:sp>
        <p:nvSpPr>
          <p:cNvPr id="170" name="Shape 170"/>
          <p:cNvSpPr/>
          <p:nvPr/>
        </p:nvSpPr>
        <p:spPr>
          <a:xfrm>
            <a:off x="0" y="622187"/>
            <a:ext cx="9072600" cy="5130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spAutoFit/>
          </a:bodyPr>
          <a:lstStyle>
            <a:lvl1pPr>
              <a:lnSpc>
                <a:spcPct val="110000"/>
              </a:lnSpc>
              <a:defRPr b="1" sz="2200">
                <a:solidFill>
                  <a:srgbClr val="009668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2200">
                <a:solidFill>
                  <a:srgbClr val="009668"/>
                </a:solidFill>
              </a:rPr>
              <a:t>Lei 16.478/2016 – Política Municipal para a População Imigrante</a:t>
            </a:r>
          </a:p>
        </p:txBody>
      </p:sp>
      <p:pic>
        <p:nvPicPr>
          <p:cNvPr id="171" name="image8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877050" y="1131887"/>
            <a:ext cx="1943100" cy="23749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74" name="Group 174"/>
          <p:cNvGrpSpPr/>
          <p:nvPr/>
        </p:nvGrpSpPr>
        <p:grpSpPr>
          <a:xfrm>
            <a:off x="323850" y="3659187"/>
            <a:ext cx="8496300" cy="1217701"/>
            <a:chOff x="0" y="0"/>
            <a:chExt cx="8496300" cy="1217699"/>
          </a:xfrm>
        </p:grpSpPr>
        <p:sp>
          <p:nvSpPr>
            <p:cNvPr id="172" name="Shape 172"/>
            <p:cNvSpPr/>
            <p:nvPr/>
          </p:nvSpPr>
          <p:spPr>
            <a:xfrm>
              <a:off x="0" y="0"/>
              <a:ext cx="8496300" cy="1217700"/>
            </a:xfrm>
            <a:prstGeom prst="rect">
              <a:avLst/>
            </a:prstGeom>
            <a:solidFill>
              <a:srgbClr val="80808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 algn="ctr"/>
            </a:p>
          </p:txBody>
        </p:sp>
        <p:sp>
          <p:nvSpPr>
            <p:cNvPr id="173" name="Shape 173"/>
            <p:cNvSpPr/>
            <p:nvPr/>
          </p:nvSpPr>
          <p:spPr>
            <a:xfrm>
              <a:off x="0" y="0"/>
              <a:ext cx="8496300" cy="11778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lvl="0" algn="ctr">
                <a:defRPr sz="1800"/>
              </a:pPr>
              <a:r>
                <a:rPr sz="1200"/>
                <a:t>Parágrafo único.</a:t>
              </a:r>
              <a:endParaRPr sz="1200"/>
            </a:p>
            <a:p>
              <a:pPr lvl="0" algn="ctr">
                <a:defRPr sz="1800"/>
              </a:pPr>
              <a:r>
                <a:rPr sz="1200"/>
                <a:t>Considera-se população imigrante, para os fins desta lei, todas as pessoas que se transferem de seu lugar de residência habitual em outro país para o Brasil, compreendendo imigrantes laborais, estudantes, pessoas em situação de refúgio, apátridas, bem como suas famílias,</a:t>
              </a:r>
              <a:endParaRPr sz="1200"/>
            </a:p>
            <a:p>
              <a:pPr lvl="0" algn="ctr">
                <a:defRPr sz="1800"/>
              </a:pPr>
              <a:endParaRPr sz="1200"/>
            </a:p>
            <a:p>
              <a:pPr lvl="0" algn="ctr">
                <a:defRPr sz="1800"/>
              </a:pPr>
              <a:r>
                <a:rPr sz="1200">
                  <a:latin typeface="Arial Bold"/>
                  <a:ea typeface="Arial Bold"/>
                  <a:cs typeface="Arial Bold"/>
                  <a:sym typeface="Arial Bold"/>
                </a:rPr>
                <a:t> </a:t>
              </a:r>
              <a:r>
                <a:rPr sz="1400">
                  <a:latin typeface="Arial Bold"/>
                  <a:ea typeface="Arial Bold"/>
                  <a:cs typeface="Arial Bold"/>
                  <a:sym typeface="Arial Bold"/>
                </a:rPr>
                <a:t>independentemente de sua situação imigratória e documental</a:t>
              </a:r>
            </a:p>
          </p:txBody>
        </p:sp>
      </p:grpSp>
    </p:spTree>
  </p:cSld>
  <p:clrMapOvr>
    <a:masterClrMapping/>
  </p:clrMapOvr>
  <p:transition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image3.jp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Shape 177"/>
          <p:cNvSpPr/>
          <p:nvPr>
            <p:ph type="title"/>
          </p:nvPr>
        </p:nvSpPr>
        <p:spPr>
          <a:xfrm>
            <a:off x="179386" y="987425"/>
            <a:ext cx="6443702" cy="706500"/>
          </a:xfrm>
          <a:prstGeom prst="rect">
            <a:avLst/>
          </a:prstGeom>
        </p:spPr>
        <p:txBody>
          <a:bodyPr lIns="0" tIns="0" rIns="0" bIns="0">
            <a:normAutofit fontScale="100000" lnSpcReduction="0"/>
          </a:bodyPr>
          <a:lstStyle>
            <a:lvl1pPr>
              <a:defRPr b="1" sz="2000">
                <a:solidFill>
                  <a:srgbClr val="009668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2000">
                <a:solidFill>
                  <a:srgbClr val="009668"/>
                </a:solidFill>
              </a:rPr>
              <a:t>Decreto 57.533/2016 - Acesso à Assistência Social</a:t>
            </a:r>
          </a:p>
        </p:txBody>
      </p:sp>
      <p:sp>
        <p:nvSpPr>
          <p:cNvPr id="178" name="Shape 178"/>
          <p:cNvSpPr/>
          <p:nvPr/>
        </p:nvSpPr>
        <p:spPr>
          <a:xfrm>
            <a:off x="107950" y="1764789"/>
            <a:ext cx="9145500" cy="2693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ctr">
            <a:spAutoFit/>
          </a:bodyPr>
          <a:lstStyle/>
          <a:p>
            <a:pPr lvl="0">
              <a:defRPr sz="1800"/>
            </a:pPr>
            <a:r>
              <a:rPr sz="1000"/>
              <a:t>Art. 11. Caberá à Secretaria Municipal de Assistência e Desenvolvimento Social – SMADS: </a:t>
            </a:r>
            <a:endParaRPr sz="1000"/>
          </a:p>
          <a:p>
            <a:pPr lvl="0">
              <a:defRPr sz="1800"/>
            </a:pPr>
            <a:endParaRPr sz="1000"/>
          </a:p>
          <a:p>
            <a:pPr lvl="0">
              <a:defRPr sz="1800"/>
            </a:pPr>
            <a:r>
              <a:rPr sz="1000"/>
              <a:t>I - proceder à </a:t>
            </a:r>
            <a:r>
              <a:rPr sz="1000">
                <a:solidFill>
                  <a:srgbClr val="009668"/>
                </a:solidFill>
              </a:rPr>
              <a:t>inserção das famílias imigrantes em situação de vulnerabilidade social no Cadastro Único</a:t>
            </a:r>
            <a:r>
              <a:rPr sz="1000"/>
              <a:t> do Sistema Único de Assistência Social do Governo Federal – CadÚnico; </a:t>
            </a:r>
            <a:endParaRPr sz="1000"/>
          </a:p>
          <a:p>
            <a:pPr lvl="0">
              <a:defRPr sz="1800"/>
            </a:pPr>
            <a:endParaRPr sz="1000"/>
          </a:p>
          <a:p>
            <a:pPr lvl="0">
              <a:defRPr sz="1800"/>
            </a:pPr>
            <a:r>
              <a:rPr sz="1000">
                <a:solidFill>
                  <a:srgbClr val="009668"/>
                </a:solidFill>
              </a:rPr>
              <a:t>II - assegurar que a rede de atendimento em assistência social do Município de São Paulo atenda à população imigrante, considerando suas especificidades. </a:t>
            </a:r>
            <a:endParaRPr sz="1000">
              <a:solidFill>
                <a:srgbClr val="009668"/>
              </a:solidFill>
            </a:endParaRPr>
          </a:p>
          <a:p>
            <a:pPr lvl="0">
              <a:defRPr sz="1800"/>
            </a:pPr>
            <a:endParaRPr sz="1000">
              <a:solidFill>
                <a:srgbClr val="009668"/>
              </a:solidFill>
            </a:endParaRPr>
          </a:p>
          <a:p>
            <a:pPr lvl="0">
              <a:defRPr sz="1800"/>
            </a:pPr>
            <a:r>
              <a:rPr sz="1000"/>
              <a:t>§ 1º Na análise da situação de vulnerabilidade social do imigrante para concessão de direitos e benefícios socioassistenciais, o agente público deve levar em conta critérios específicos concernentes a esta população, tais como a inexistência de rede familiar e de vínculos comunitários no Município e as dificuldades enfrentadas no processo de deslocamento e chegada ao país. </a:t>
            </a:r>
            <a:endParaRPr sz="1000"/>
          </a:p>
          <a:p>
            <a:pPr lvl="0">
              <a:defRPr sz="1800"/>
            </a:pPr>
            <a:r>
              <a:rPr sz="1000"/>
              <a:t> </a:t>
            </a:r>
            <a:endParaRPr sz="1000"/>
          </a:p>
          <a:p>
            <a:pPr lvl="0">
              <a:defRPr sz="1800"/>
            </a:pPr>
            <a:r>
              <a:rPr sz="1000"/>
              <a:t>§ 2º O tratamento dos dados pessoais da população imigrante atendida deve assegurar sua privacidade e segurança, garantido o sigilo dos dados de solicitantes de refúgio e refugiados. </a:t>
            </a:r>
            <a:endParaRPr sz="1000"/>
          </a:p>
          <a:p>
            <a:pPr lvl="0">
              <a:defRPr sz="1800"/>
            </a:pPr>
            <a:endParaRPr sz="1000"/>
          </a:p>
          <a:p>
            <a:pPr lvl="0">
              <a:defRPr sz="1800"/>
            </a:pPr>
            <a:r>
              <a:rPr sz="1000"/>
              <a:t>§ 3º No atendimento socioassistencial da população imigrante egressa do sistema prisional, a SMADS deverá articular-se com as instâncias governamentais assistenciais de todos os níveis federativos, especialmente no que concerne à situação da mulher imigrante egressa e suas(seus) filhas(os) menores de idade. </a:t>
            </a:r>
            <a:endParaRPr sz="1000"/>
          </a:p>
        </p:txBody>
      </p:sp>
    </p:spTree>
  </p:cSld>
  <p:clrMapOvr>
    <a:masterClrMapping/>
  </p:clrMapOvr>
  <p:transition spd="med" advClick="1"/>
</p:sld>
</file>

<file path=ppt/theme/theme1.xml><?xml version="1.0" encoding="utf-8"?>
<a:theme xmlns:a="http://schemas.openxmlformats.org/drawingml/2006/main" xmlns:r="http://schemas.openxmlformats.org/officeDocument/2006/relationships" name="simple-light-2">
  <a:themeElements>
    <a:clrScheme name="simple-light-2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-light-2">
      <a:majorFont>
        <a:latin typeface="Helvetica"/>
        <a:ea typeface="Helvetica"/>
        <a:cs typeface="Helvetica"/>
      </a:majorFont>
      <a:minorFont>
        <a:latin typeface="Avenir Roman"/>
        <a:ea typeface="Avenir Roman"/>
        <a:cs typeface="Avenir Roman"/>
      </a:minorFont>
    </a:fontScheme>
    <a:fmtScheme name="simple-light-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FFAB40"/>
          </a:solidFill>
          <a:prstDash val="solid"/>
          <a:bevel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AB40"/>
          </a:solidFill>
          <a:prstDash val="solid"/>
          <a:bevel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-light-2">
  <a:themeElements>
    <a:clrScheme name="simple-light-2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-light-2">
      <a:majorFont>
        <a:latin typeface="Helvetica"/>
        <a:ea typeface="Helvetica"/>
        <a:cs typeface="Helvetica"/>
      </a:majorFont>
      <a:minorFont>
        <a:latin typeface="Avenir Roman"/>
        <a:ea typeface="Avenir Roman"/>
        <a:cs typeface="Avenir Roman"/>
      </a:minorFont>
    </a:fontScheme>
    <a:fmtScheme name="simple-light-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FFAB40"/>
          </a:solidFill>
          <a:prstDash val="solid"/>
          <a:bevel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AB40"/>
          </a:solidFill>
          <a:prstDash val="solid"/>
          <a:bevel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