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5143500"/>
  <p:notesSz cx="6858000" cy="9144000"/>
  <p:defaultTextStyle>
    <a:lvl1pPr>
      <a:defRPr sz="1400">
        <a:latin typeface="Arial"/>
        <a:ea typeface="Arial"/>
        <a:cs typeface="Arial"/>
        <a:sym typeface="Arial"/>
      </a:defRPr>
    </a:lvl1pPr>
    <a:lvl2pPr>
      <a:defRPr sz="1400">
        <a:latin typeface="Arial"/>
        <a:ea typeface="Arial"/>
        <a:cs typeface="Arial"/>
        <a:sym typeface="Arial"/>
      </a:defRPr>
    </a:lvl2pPr>
    <a:lvl3pPr>
      <a:defRPr sz="1400">
        <a:latin typeface="Arial"/>
        <a:ea typeface="Arial"/>
        <a:cs typeface="Arial"/>
        <a:sym typeface="Arial"/>
      </a:defRPr>
    </a:lvl3pPr>
    <a:lvl4pPr>
      <a:defRPr sz="1400">
        <a:latin typeface="Arial"/>
        <a:ea typeface="Arial"/>
        <a:cs typeface="Arial"/>
        <a:sym typeface="Arial"/>
      </a:defRPr>
    </a:lvl4pPr>
    <a:lvl5pPr>
      <a:defRPr sz="1400">
        <a:latin typeface="Arial"/>
        <a:ea typeface="Arial"/>
        <a:cs typeface="Arial"/>
        <a:sym typeface="Arial"/>
      </a:defRPr>
    </a:lvl5pPr>
    <a:lvl6pPr>
      <a:defRPr sz="1400">
        <a:latin typeface="Arial"/>
        <a:ea typeface="Arial"/>
        <a:cs typeface="Arial"/>
        <a:sym typeface="Arial"/>
      </a:defRPr>
    </a:lvl6pPr>
    <a:lvl7pPr>
      <a:defRPr sz="1400">
        <a:latin typeface="Arial"/>
        <a:ea typeface="Arial"/>
        <a:cs typeface="Arial"/>
        <a:sym typeface="Arial"/>
      </a:defRPr>
    </a:lvl7pPr>
    <a:lvl8pPr>
      <a:defRPr sz="1400">
        <a:latin typeface="Arial"/>
        <a:ea typeface="Arial"/>
        <a:cs typeface="Arial"/>
        <a:sym typeface="Arial"/>
      </a:defRPr>
    </a:lvl8pPr>
    <a:lvl9pPr>
      <a:defRPr sz="14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AB4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AB4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AB4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909C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909C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8909C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FF4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FF4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FF4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AB4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AB4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311708" y="0"/>
            <a:ext cx="8520601" cy="2797175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 lvl="0">
              <a:defRPr sz="1800"/>
            </a:pPr>
            <a:r>
              <a:rPr sz="5200"/>
              <a:t>Texto do Título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311699" y="2834125"/>
            <a:ext cx="8520602" cy="20784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0" indent="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0" indent="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0" indent="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0" indent="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95959"/>
                </a:solidFill>
              </a:rPr>
              <a:t>Nível de Corpo Um</a:t>
            </a:r>
            <a:endParaRPr sz="2800">
              <a:solidFill>
                <a:srgbClr val="5959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95959"/>
                </a:solidFill>
              </a:rPr>
              <a:t>Nível de Corpo Dois</a:t>
            </a:r>
            <a:endParaRPr sz="2800">
              <a:solidFill>
                <a:srgbClr val="5959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95959"/>
                </a:solidFill>
              </a:rPr>
              <a:t>Nível de Corpo Três</a:t>
            </a:r>
            <a:endParaRPr sz="2800">
              <a:solidFill>
                <a:srgbClr val="5959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95959"/>
                </a:solidFill>
              </a:rPr>
              <a:t>Nível de Corpo Quatro</a:t>
            </a:r>
            <a:endParaRPr sz="2800">
              <a:solidFill>
                <a:srgbClr val="5959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311699" y="0"/>
            <a:ext cx="8520602" cy="3069626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 lvl="0">
              <a:defRPr sz="1800"/>
            </a:pPr>
            <a:r>
              <a:rPr sz="12000"/>
              <a:t>Texto do Título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311699" y="3152225"/>
            <a:ext cx="8520602" cy="199127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Um</a:t>
            </a:r>
            <a:endParaRPr>
              <a:solidFill>
                <a:srgbClr val="595959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Dois</a:t>
            </a:r>
            <a:endParaRPr>
              <a:solidFill>
                <a:srgbClr val="595959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Três</a:t>
            </a:r>
            <a:endParaRPr>
              <a:solidFill>
                <a:srgbClr val="595959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Quatro</a:t>
            </a:r>
            <a:endParaRPr>
              <a:solidFill>
                <a:srgbClr val="595959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2571750"/>
            <a:ext cx="9144000" cy="2571601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2571750"/>
            <a:ext cx="9144000" cy="2571601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311699" y="391565"/>
            <a:ext cx="8571302" cy="1788470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075"/>
            <a:ext cx="9144000" cy="98401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311699" y="445025"/>
            <a:ext cx="8520602" cy="8213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11699" y="1266325"/>
            <a:ext cx="8520602" cy="3877175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311699" y="0"/>
            <a:ext cx="2808001" cy="13113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Texto do Título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311699" y="1389599"/>
            <a:ext cx="2808001" cy="3753902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200"/>
              <a:t>Nível de Corpo Um</a:t>
            </a:r>
            <a:endParaRPr sz="1200"/>
          </a:p>
          <a:p>
            <a:pPr lvl="1">
              <a:defRPr sz="1800"/>
            </a:pPr>
            <a:r>
              <a:rPr sz="1200"/>
              <a:t>Nível de Corpo Dois</a:t>
            </a:r>
            <a:endParaRPr sz="1200"/>
          </a:p>
          <a:p>
            <a:pPr lvl="2">
              <a:defRPr sz="1800"/>
            </a:pPr>
            <a:r>
              <a:rPr sz="1200"/>
              <a:t>Nível de Corpo Três</a:t>
            </a:r>
            <a:endParaRPr sz="1200"/>
          </a:p>
          <a:p>
            <a:pPr lvl="3">
              <a:defRPr sz="1800"/>
            </a:pPr>
            <a:r>
              <a:rPr sz="1200"/>
              <a:t>Nível de Corpo Quatro</a:t>
            </a:r>
            <a:endParaRPr sz="1200"/>
          </a:p>
          <a:p>
            <a:pPr lvl="4">
              <a:defRPr sz="1800"/>
            </a:pPr>
            <a:r>
              <a:rPr sz="1200"/>
              <a:t>Nível de Corpo Cinco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311699" y="445025"/>
            <a:ext cx="8520602" cy="75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311699" y="445025"/>
            <a:ext cx="8520602" cy="821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311699" y="1266175"/>
            <a:ext cx="3999902" cy="3877325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311150" y="444500"/>
            <a:ext cx="8521800" cy="8223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311150" y="1266825"/>
            <a:ext cx="8521800" cy="3876675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 lvl="0">
              <a:defRPr sz="1800"/>
            </a:pPr>
            <a:r>
              <a:rPr sz="3600"/>
              <a:t>Texto do Título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5045075"/>
            <a:ext cx="9144000" cy="98401"/>
          </a:xfrm>
          <a:prstGeom prst="rect">
            <a:avLst/>
          </a:prstGeom>
          <a:solidFill>
            <a:srgbClr val="B3A7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5" name="Shape 75"/>
          <p:cNvSpPr/>
          <p:nvPr>
            <p:ph type="title"/>
          </p:nvPr>
        </p:nvSpPr>
        <p:spPr>
          <a:xfrm>
            <a:off x="311699" y="1152450"/>
            <a:ext cx="8520602" cy="1843200"/>
          </a:xfrm>
          <a:prstGeom prst="rect">
            <a:avLst/>
          </a:prstGeom>
        </p:spPr>
        <p:txBody>
          <a:bodyPr anchor="ctr"/>
          <a:lstStyle>
            <a:lvl1pPr algn="ctr">
              <a:defRPr sz="13000">
                <a:solidFill>
                  <a:srgbClr val="4DB6A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0">
                <a:solidFill>
                  <a:srgbClr val="4DB6AC"/>
                </a:solidFill>
              </a:rPr>
              <a:t>Texto do Título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311699" y="2995650"/>
            <a:ext cx="8520602" cy="2147850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5045075"/>
            <a:ext cx="9144000" cy="98401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311699" y="445025"/>
            <a:ext cx="8520602" cy="8213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311699" y="1266325"/>
            <a:ext cx="8520602" cy="3877175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5045075"/>
            <a:ext cx="9144000" cy="98401"/>
          </a:xfrm>
          <a:prstGeom prst="rect">
            <a:avLst/>
          </a:prstGeom>
          <a:solidFill>
            <a:srgbClr val="B3A7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311699" y="1152450"/>
            <a:ext cx="8520602" cy="1843200"/>
          </a:xfrm>
          <a:prstGeom prst="rect">
            <a:avLst/>
          </a:prstGeom>
        </p:spPr>
        <p:txBody>
          <a:bodyPr anchor="ctr"/>
          <a:lstStyle>
            <a:lvl1pPr algn="ctr">
              <a:defRPr sz="13000">
                <a:solidFill>
                  <a:srgbClr val="4DB6A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0">
                <a:solidFill>
                  <a:srgbClr val="4DB6AC"/>
                </a:solidFill>
              </a:rPr>
              <a:t>Texto do Título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311699" y="2995650"/>
            <a:ext cx="8520602" cy="2147850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0" name="Shape 90"/>
          <p:cNvSpPr/>
          <p:nvPr/>
        </p:nvSpPr>
        <p:spPr>
          <a:xfrm>
            <a:off x="5029200" y="4495800"/>
            <a:ext cx="468301" cy="0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" name="Shape 91"/>
          <p:cNvSpPr/>
          <p:nvPr>
            <p:ph type="title"/>
          </p:nvPr>
        </p:nvSpPr>
        <p:spPr>
          <a:xfrm>
            <a:off x="265500" y="0"/>
            <a:ext cx="4045200" cy="2715475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 lvl="0">
              <a:defRPr sz="1800"/>
            </a:pPr>
            <a:r>
              <a:rPr sz="4200"/>
              <a:t>Texto do Título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265500" y="2726875"/>
            <a:ext cx="4045200" cy="24166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0" indent="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0" indent="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0" indent="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0" indent="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100"/>
              <a:t>Nível de Corpo Um</a:t>
            </a:r>
            <a:endParaRPr sz="2100"/>
          </a:p>
          <a:p>
            <a:pPr lvl="1">
              <a:defRPr sz="1800"/>
            </a:pPr>
            <a:r>
              <a:rPr sz="2100"/>
              <a:t>Nível de Corpo Dois</a:t>
            </a:r>
            <a:endParaRPr sz="2100"/>
          </a:p>
          <a:p>
            <a:pPr lvl="2">
              <a:defRPr sz="1800"/>
            </a:pPr>
            <a:r>
              <a:rPr sz="2100"/>
              <a:t>Nível de Corpo Três</a:t>
            </a:r>
            <a:endParaRPr sz="2100"/>
          </a:p>
          <a:p>
            <a:pPr lvl="3">
              <a:defRPr sz="1800"/>
            </a:pPr>
            <a:r>
              <a:rPr sz="2100"/>
              <a:t>Nível de Corpo Quatro</a:t>
            </a:r>
            <a:endParaRPr sz="2100"/>
          </a:p>
          <a:p>
            <a:pPr lvl="4">
              <a:defRPr sz="1800"/>
            </a:pPr>
            <a:r>
              <a:rPr sz="2100"/>
              <a:t>Nível de Corpo Cinco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311699" y="0"/>
            <a:ext cx="2808001" cy="13113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Texto do Título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311699" y="1389599"/>
            <a:ext cx="2808001" cy="3753902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200"/>
              <a:t>Nível de Corpo Um</a:t>
            </a:r>
            <a:endParaRPr sz="1200"/>
          </a:p>
          <a:p>
            <a:pPr lvl="1">
              <a:defRPr sz="1800"/>
            </a:pPr>
            <a:r>
              <a:rPr sz="1200"/>
              <a:t>Nível de Corpo Dois</a:t>
            </a:r>
            <a:endParaRPr sz="1200"/>
          </a:p>
          <a:p>
            <a:pPr lvl="2">
              <a:defRPr sz="1800"/>
            </a:pPr>
            <a:r>
              <a:rPr sz="1200"/>
              <a:t>Nível de Corpo Três</a:t>
            </a:r>
            <a:endParaRPr sz="1200"/>
          </a:p>
          <a:p>
            <a:pPr lvl="3">
              <a:defRPr sz="1800"/>
            </a:pPr>
            <a:r>
              <a:rPr sz="1200"/>
              <a:t>Nível de Corpo Quatro</a:t>
            </a:r>
            <a:endParaRPr sz="1200"/>
          </a:p>
          <a:p>
            <a:pPr lvl="4">
              <a:defRPr sz="1800"/>
            </a:pPr>
            <a:r>
              <a:rPr sz="1200"/>
              <a:t>Nível de Corpo Cinco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311699" y="445025"/>
            <a:ext cx="8520602" cy="75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311699" y="445025"/>
            <a:ext cx="8520602" cy="821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311699" y="1266175"/>
            <a:ext cx="3999902" cy="3877325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311150" y="444500"/>
            <a:ext cx="8521800" cy="8223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Texto do Título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311150" y="1266825"/>
            <a:ext cx="8521800" cy="3876675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Nível de Corpo Um</a:t>
            </a:r>
            <a:endParaRPr sz="1400"/>
          </a:p>
          <a:p>
            <a:pPr lvl="1">
              <a:defRPr sz="1800"/>
            </a:pPr>
            <a:r>
              <a:rPr sz="1400"/>
              <a:t>Nível de Corpo Dois</a:t>
            </a:r>
            <a:endParaRPr sz="1400"/>
          </a:p>
          <a:p>
            <a:pPr lvl="2">
              <a:defRPr sz="1800"/>
            </a:pPr>
            <a:r>
              <a:rPr sz="1400"/>
              <a:t>Nível de Corpo Três</a:t>
            </a:r>
            <a:endParaRPr sz="1400"/>
          </a:p>
          <a:p>
            <a:pPr lvl="3">
              <a:defRPr sz="1800"/>
            </a:pPr>
            <a:r>
              <a:rPr sz="1400"/>
              <a:t>Nível de Corpo Quatro</a:t>
            </a:r>
            <a:endParaRPr sz="1400"/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xfrm>
            <a:off x="8472486" y="4669170"/>
            <a:ext cx="549301" cy="380234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Texto do Título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Um</a:t>
            </a:r>
            <a:endParaRPr>
              <a:solidFill>
                <a:srgbClr val="595959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Dois</a:t>
            </a:r>
            <a:endParaRPr>
              <a:solidFill>
                <a:srgbClr val="595959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Três</a:t>
            </a:r>
            <a:endParaRPr>
              <a:solidFill>
                <a:srgbClr val="595959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Quatro</a:t>
            </a:r>
            <a:endParaRPr>
              <a:solidFill>
                <a:srgbClr val="595959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Texto do Título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311699" y="1152475"/>
            <a:ext cx="3999902" cy="3991025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95959"/>
                </a:solidFill>
              </a:rPr>
              <a:t>Nível de Corpo Um</a:t>
            </a:r>
            <a:endParaRPr sz="1400">
              <a:solidFill>
                <a:srgbClr val="5959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95959"/>
                </a:solidFill>
              </a:rPr>
              <a:t>Nível de Corpo Dois</a:t>
            </a:r>
            <a:endParaRPr sz="1400">
              <a:solidFill>
                <a:srgbClr val="5959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95959"/>
                </a:solidFill>
              </a:rPr>
              <a:t>Nível de Corpo Três</a:t>
            </a:r>
            <a:endParaRPr sz="1400">
              <a:solidFill>
                <a:srgbClr val="5959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95959"/>
                </a:solidFill>
              </a:rPr>
              <a:t>Nível de Corpo Quatro</a:t>
            </a:r>
            <a:endParaRPr sz="1400">
              <a:solidFill>
                <a:srgbClr val="5959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311699" y="445025"/>
            <a:ext cx="8520602" cy="7551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Texto do Título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311699" y="0"/>
            <a:ext cx="2808001" cy="13113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Texto do Título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311699" y="1389599"/>
            <a:ext cx="2808001" cy="3753902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Nível de Corpo Um</a:t>
            </a:r>
            <a:endParaRPr sz="1200">
              <a:solidFill>
                <a:srgbClr val="5959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Nível de Corpo Dois</a:t>
            </a:r>
            <a:endParaRPr sz="1200">
              <a:solidFill>
                <a:srgbClr val="5959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Nível de Corpo Três</a:t>
            </a:r>
            <a:endParaRPr sz="1200">
              <a:solidFill>
                <a:srgbClr val="5959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Nível de Corpo Quatro</a:t>
            </a:r>
            <a:endParaRPr sz="1200">
              <a:solidFill>
                <a:srgbClr val="5959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Texto do Título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265500" y="0"/>
            <a:ext cx="4045200" cy="2715475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 lvl="0">
              <a:defRPr sz="1800"/>
            </a:pPr>
            <a:r>
              <a:rPr sz="4200"/>
              <a:t>Texto do Título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265500" y="2803075"/>
            <a:ext cx="4045200" cy="23404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0" indent="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0" indent="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0" indent="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0" indent="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Nível de Corpo Um</a:t>
            </a:r>
            <a:endParaRPr sz="2100">
              <a:solidFill>
                <a:srgbClr val="5959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Nível de Corpo Dois</a:t>
            </a:r>
            <a:endParaRPr sz="2100">
              <a:solidFill>
                <a:srgbClr val="5959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Nível de Corpo Três</a:t>
            </a:r>
            <a:endParaRPr sz="2100">
              <a:solidFill>
                <a:srgbClr val="5959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Nível de Corpo Quatro</a:t>
            </a:r>
            <a:endParaRPr sz="2100">
              <a:solidFill>
                <a:srgbClr val="5959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311699" y="3922750"/>
            <a:ext cx="5998802" cy="122075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 marL="228600" indent="-228600">
              <a:lnSpc>
                <a:spcPct val="100000"/>
              </a:lnSpc>
              <a:buClrTx/>
              <a:buSzTx/>
              <a:buFontTx/>
              <a:buNone/>
            </a:lvl2pPr>
            <a:lvl3pPr marL="228600" indent="-228600">
              <a:lnSpc>
                <a:spcPct val="100000"/>
              </a:lnSpc>
              <a:buClrTx/>
              <a:buSzTx/>
              <a:buFontTx/>
              <a:buNone/>
            </a:lvl3pPr>
            <a:lvl4pPr marL="228600" indent="-228600">
              <a:lnSpc>
                <a:spcPct val="100000"/>
              </a:lnSpc>
              <a:buClrTx/>
              <a:buSzTx/>
              <a:buFontTx/>
              <a:buNone/>
            </a:lvl4pPr>
            <a:lvl5pPr marL="228600" indent="-2286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Um</a:t>
            </a:r>
            <a:endParaRPr>
              <a:solidFill>
                <a:srgbClr val="595959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Dois</a:t>
            </a:r>
            <a:endParaRPr>
              <a:solidFill>
                <a:srgbClr val="595959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Três</a:t>
            </a:r>
            <a:endParaRPr>
              <a:solidFill>
                <a:srgbClr val="595959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Quatro</a:t>
            </a:r>
            <a:endParaRPr>
              <a:solidFill>
                <a:srgbClr val="595959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11699" y="445025"/>
            <a:ext cx="8520602" cy="70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 lvl="0">
              <a:defRPr sz="1800"/>
            </a:pPr>
            <a:r>
              <a:rPr sz="2800"/>
              <a:t>Texto do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11699" y="1152475"/>
            <a:ext cx="8520602" cy="3991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Um</a:t>
            </a:r>
            <a:endParaRPr>
              <a:solidFill>
                <a:srgbClr val="595959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Dois</a:t>
            </a:r>
            <a:endParaRPr>
              <a:solidFill>
                <a:srgbClr val="595959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Três</a:t>
            </a:r>
            <a:endParaRPr>
              <a:solidFill>
                <a:srgbClr val="595959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Quatro</a:t>
            </a:r>
            <a:endParaRPr>
              <a:solidFill>
                <a:srgbClr val="595959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Nível de Corpo Cinco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72458" y="4700819"/>
            <a:ext cx="548701" cy="318396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spd="med" advClick="1"/>
  <p:txStyles>
    <p:titleStyle>
      <a:lvl1pPr>
        <a:defRPr sz="2800">
          <a:latin typeface="Arial"/>
          <a:ea typeface="Arial"/>
          <a:cs typeface="Arial"/>
          <a:sym typeface="Arial"/>
        </a:defRPr>
      </a:lvl1pPr>
      <a:lvl2pPr>
        <a:defRPr sz="2800">
          <a:latin typeface="Arial"/>
          <a:ea typeface="Arial"/>
          <a:cs typeface="Arial"/>
          <a:sym typeface="Arial"/>
        </a:defRPr>
      </a:lvl2pPr>
      <a:lvl3pPr>
        <a:defRPr sz="2800">
          <a:latin typeface="Arial"/>
          <a:ea typeface="Arial"/>
          <a:cs typeface="Arial"/>
          <a:sym typeface="Arial"/>
        </a:defRPr>
      </a:lvl3pPr>
      <a:lvl4pPr>
        <a:defRPr sz="2800">
          <a:latin typeface="Arial"/>
          <a:ea typeface="Arial"/>
          <a:cs typeface="Arial"/>
          <a:sym typeface="Arial"/>
        </a:defRPr>
      </a:lvl4pPr>
      <a:lvl5pPr>
        <a:defRPr sz="2800">
          <a:latin typeface="Arial"/>
          <a:ea typeface="Arial"/>
          <a:cs typeface="Arial"/>
          <a:sym typeface="Arial"/>
        </a:defRPr>
      </a:lvl5pPr>
      <a:lvl6pPr>
        <a:defRPr sz="2800">
          <a:latin typeface="Arial"/>
          <a:ea typeface="Arial"/>
          <a:cs typeface="Arial"/>
          <a:sym typeface="Arial"/>
        </a:defRPr>
      </a:lvl6pPr>
      <a:lvl7pPr>
        <a:defRPr sz="2800">
          <a:latin typeface="Arial"/>
          <a:ea typeface="Arial"/>
          <a:cs typeface="Arial"/>
          <a:sym typeface="Arial"/>
        </a:defRPr>
      </a:lvl7pPr>
      <a:lvl8pPr>
        <a:defRPr sz="2800">
          <a:latin typeface="Arial"/>
          <a:ea typeface="Arial"/>
          <a:cs typeface="Arial"/>
          <a:sym typeface="Arial"/>
        </a:defRPr>
      </a:lvl8pPr>
      <a:lvl9pPr>
        <a:defRPr sz="2800">
          <a:latin typeface="Arial"/>
          <a:ea typeface="Arial"/>
          <a:cs typeface="Arial"/>
          <a:sym typeface="Arial"/>
        </a:defRPr>
      </a:lvl9pPr>
    </p:titleStyle>
    <p:bodyStyle>
      <a:lvl1pPr marL="457200" indent="-342900">
        <a:lnSpc>
          <a:spcPct val="115000"/>
        </a:lnSpc>
        <a:buClr>
          <a:srgbClr val="595959"/>
        </a:buClr>
        <a:buSzPts val="1800"/>
        <a:buFont typeface="Arial"/>
        <a:buChar char="●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marL="1005114" indent="-408214">
        <a:lnSpc>
          <a:spcPct val="115000"/>
        </a:lnSpc>
        <a:buClr>
          <a:srgbClr val="595959"/>
        </a:buClr>
        <a:buSzPts val="1800"/>
        <a:buFont typeface="Arial"/>
        <a:buChar char="○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marL="1462314" indent="-408214">
        <a:lnSpc>
          <a:spcPct val="115000"/>
        </a:lnSpc>
        <a:buClr>
          <a:srgbClr val="595959"/>
        </a:buClr>
        <a:buSzPts val="1800"/>
        <a:buFont typeface="Arial"/>
        <a:buChar char="■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marL="1919514" indent="-408214">
        <a:lnSpc>
          <a:spcPct val="115000"/>
        </a:lnSpc>
        <a:buClr>
          <a:srgbClr val="595959"/>
        </a:buClr>
        <a:buSzPts val="1800"/>
        <a:buFont typeface="Arial"/>
        <a:buChar char="●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marL="2376714" indent="-408214">
        <a:lnSpc>
          <a:spcPct val="115000"/>
        </a:lnSpc>
        <a:buClr>
          <a:srgbClr val="595959"/>
        </a:buClr>
        <a:buSzPts val="1800"/>
        <a:buFont typeface="Arial"/>
        <a:buChar char="○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marL="2833914" indent="-408214">
        <a:lnSpc>
          <a:spcPct val="115000"/>
        </a:lnSpc>
        <a:buClr>
          <a:srgbClr val="595959"/>
        </a:buClr>
        <a:buSzPts val="1800"/>
        <a:buFont typeface="Arial"/>
        <a:buChar char="■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marL="3291114" indent="-408214">
        <a:lnSpc>
          <a:spcPct val="115000"/>
        </a:lnSpc>
        <a:buClr>
          <a:srgbClr val="595959"/>
        </a:buClr>
        <a:buSzPts val="1800"/>
        <a:buFont typeface="Arial"/>
        <a:buChar char="●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marL="3748314" indent="-408214">
        <a:lnSpc>
          <a:spcPct val="115000"/>
        </a:lnSpc>
        <a:buClr>
          <a:srgbClr val="595959"/>
        </a:buClr>
        <a:buSzPts val="1800"/>
        <a:buFont typeface="Arial"/>
        <a:buChar char="○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marL="4205514" indent="-408214">
        <a:lnSpc>
          <a:spcPct val="115000"/>
        </a:lnSpc>
        <a:buClr>
          <a:srgbClr val="595959"/>
        </a:buClr>
        <a:buSzPts val="1800"/>
        <a:buFont typeface="Arial"/>
        <a:buChar char="■"/>
        <a:defRPr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311150" y="744538"/>
            <a:ext cx="8521700" cy="2052636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/>
            </a:pPr>
            <a:r>
              <a:rPr b="1" sz="3600"/>
              <a:t>Centro de Referência e Atendimento para Imigrantes</a:t>
            </a:r>
          </a:p>
        </p:txBody>
      </p:sp>
      <p:pic>
        <p:nvPicPr>
          <p:cNvPr id="115" name="image1.png"/>
          <p:cNvPicPr/>
          <p:nvPr/>
        </p:nvPicPr>
        <p:blipFill>
          <a:blip r:embed="rId2">
            <a:extLst/>
          </a:blip>
          <a:srcRect l="0" t="85928" r="0" b="0"/>
          <a:stretch>
            <a:fillRect/>
          </a:stretch>
        </p:blipFill>
        <p:spPr>
          <a:xfrm>
            <a:off x="0" y="4518025"/>
            <a:ext cx="9144000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jpg"/>
          <p:cNvPicPr/>
          <p:nvPr/>
        </p:nvPicPr>
        <p:blipFill>
          <a:blip r:embed="rId3">
            <a:extLst/>
          </a:blip>
          <a:srcRect l="0" t="0" r="0" b="12332"/>
          <a:stretch>
            <a:fillRect/>
          </a:stretch>
        </p:blipFill>
        <p:spPr>
          <a:xfrm>
            <a:off x="3322637" y="2376488"/>
            <a:ext cx="2498726" cy="1528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>
            <p:ph type="title" idx="4294967295"/>
          </p:nvPr>
        </p:nvSpPr>
        <p:spPr>
          <a:xfrm>
            <a:off x="144461" y="785812"/>
            <a:ext cx="6443702" cy="7065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0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9668"/>
                </a:solidFill>
              </a:rPr>
              <a:t>Decreto 57.533/2016 - Acesso à Assistência Social</a:t>
            </a:r>
          </a:p>
        </p:txBody>
      </p:sp>
      <p:sp>
        <p:nvSpPr>
          <p:cNvPr id="182" name="Shape 182"/>
          <p:cNvSpPr/>
          <p:nvPr/>
        </p:nvSpPr>
        <p:spPr>
          <a:xfrm>
            <a:off x="179386" y="1695864"/>
            <a:ext cx="5616602" cy="283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>
              <a:defRPr sz="1800"/>
            </a:pPr>
            <a:r>
              <a:rPr sz="1000"/>
              <a:t>Art. 12. Na oferta de serviços de acolhida à população imigrante, a SMADS deverá: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I - </a:t>
            </a:r>
            <a:r>
              <a:rPr sz="1000">
                <a:solidFill>
                  <a:srgbClr val="009668"/>
                </a:solidFill>
              </a:rPr>
              <a:t>ofertar serviços específicos para esta população</a:t>
            </a:r>
            <a:r>
              <a:rPr sz="1000"/>
              <a:t>, independentemente da situação migratória e documental, conforme o artigo 4º, inciso II, da Lei nº 12.316, de 16 de abril de 1997;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II - </a:t>
            </a:r>
            <a:r>
              <a:rPr sz="1000">
                <a:solidFill>
                  <a:srgbClr val="009668"/>
                </a:solidFill>
              </a:rPr>
              <a:t>assegurar atenção ao princípio da reunião familiar</a:t>
            </a:r>
            <a:r>
              <a:rPr sz="1000"/>
              <a:t> no atendimento nas casas de acolhida, em conformidade com o Estatuto da Criança e Adolescente, bem como o respeito à diversidade cultural e religiosa;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III - instituir processo participativo de supervisão da gestão dos centros de acolhida, com a inclusão de imigrantes;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IV - garantir que as casas de acolhida atuem na construção da autonomia dos usuários e em sua inclusão social, </a:t>
            </a:r>
            <a:r>
              <a:rPr sz="1000">
                <a:solidFill>
                  <a:srgbClr val="009668"/>
                </a:solidFill>
              </a:rPr>
              <a:t>de forma articulada com o CRAI</a:t>
            </a:r>
            <a:r>
              <a:rPr sz="1000"/>
              <a:t> e demais instâncias públicas e privadas atuantes na área.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 algn="ctr">
              <a:defRPr sz="1800"/>
            </a:pPr>
            <a:endParaRPr sz="1000"/>
          </a:p>
          <a:p>
            <a:pPr lvl="0">
              <a:defRPr sz="1800"/>
            </a:pPr>
            <a:endParaRPr sz="1000"/>
          </a:p>
        </p:txBody>
      </p:sp>
      <p:pic>
        <p:nvPicPr>
          <p:cNvPr id="18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2225" y="1635125"/>
            <a:ext cx="2232025" cy="2232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311150" y="444500"/>
            <a:ext cx="8521800" cy="708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000"/>
              <a:t>795</a:t>
            </a:r>
          </a:p>
        </p:txBody>
      </p:sp>
      <p:pic>
        <p:nvPicPr>
          <p:cNvPr id="186" name="image3.jpg" descr="INTERIOR_SMDHC_CIDADE (2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1" name="Group 341"/>
          <p:cNvGrpSpPr/>
          <p:nvPr/>
        </p:nvGrpSpPr>
        <p:grpSpPr>
          <a:xfrm>
            <a:off x="323849" y="842961"/>
            <a:ext cx="8521801" cy="3863977"/>
            <a:chOff x="0" y="0"/>
            <a:chExt cx="8521800" cy="3863975"/>
          </a:xfrm>
        </p:grpSpPr>
        <p:grpSp>
          <p:nvGrpSpPr>
            <p:cNvPr id="189" name="Group 189"/>
            <p:cNvGrpSpPr/>
            <p:nvPr/>
          </p:nvGrpSpPr>
          <p:grpSpPr>
            <a:xfrm>
              <a:off x="8085136" y="3590924"/>
              <a:ext cx="436501" cy="273002"/>
              <a:chOff x="0" y="0"/>
              <a:chExt cx="436500" cy="2730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-1" y="-1"/>
                <a:ext cx="436502" cy="273002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-1" y="20930"/>
                <a:ext cx="436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795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7304086" y="3590924"/>
              <a:ext cx="780901" cy="273002"/>
              <a:chOff x="0" y="0"/>
              <a:chExt cx="780900" cy="2730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-1" y="-1"/>
                <a:ext cx="780902" cy="273002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-1" y="20930"/>
                <a:ext cx="7809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540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6840536" y="3590924"/>
              <a:ext cx="463501" cy="273002"/>
              <a:chOff x="0" y="0"/>
              <a:chExt cx="463500" cy="2730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-1" y="-1"/>
                <a:ext cx="463502" cy="273002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-1" y="20930"/>
                <a:ext cx="463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305</a:t>
                </a:r>
              </a:p>
            </p:txBody>
          </p:sp>
        </p:grpSp>
        <p:sp>
          <p:nvSpPr>
            <p:cNvPr id="196" name="Shape 196"/>
            <p:cNvSpPr/>
            <p:nvPr/>
          </p:nvSpPr>
          <p:spPr>
            <a:xfrm>
              <a:off x="6207125" y="3611855"/>
              <a:ext cx="6333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TOTAL</a:t>
              </a:r>
            </a:p>
          </p:txBody>
        </p:sp>
        <p:grpSp>
          <p:nvGrpSpPr>
            <p:cNvPr id="199" name="Group 199"/>
            <p:cNvGrpSpPr/>
            <p:nvPr/>
          </p:nvGrpSpPr>
          <p:grpSpPr>
            <a:xfrm>
              <a:off x="8085136" y="2433638"/>
              <a:ext cx="436501" cy="1157401"/>
              <a:chOff x="0" y="0"/>
              <a:chExt cx="436500" cy="1157399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-1" y="0"/>
                <a:ext cx="436502" cy="1157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-1" y="463129"/>
                <a:ext cx="436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300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7304086" y="2433638"/>
              <a:ext cx="780901" cy="1157401"/>
              <a:chOff x="0" y="0"/>
              <a:chExt cx="780900" cy="1157399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-1" y="0"/>
                <a:ext cx="780902" cy="1157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-1" y="463129"/>
                <a:ext cx="7809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150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6840536" y="2433638"/>
              <a:ext cx="463501" cy="1157401"/>
              <a:chOff x="0" y="0"/>
              <a:chExt cx="463500" cy="1157399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-1" y="0"/>
                <a:ext cx="463502" cy="1157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-1" y="463129"/>
                <a:ext cx="463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150</a:t>
                </a: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x="6207125" y="2896768"/>
              <a:ext cx="6333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Centro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5330825" y="2757068"/>
              <a:ext cx="876300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Rua Prates, 1114 - Bom Retiro</a:t>
              </a:r>
            </a:p>
          </p:txBody>
        </p:sp>
        <p:grpSp>
          <p:nvGrpSpPr>
            <p:cNvPr id="210" name="Group 210"/>
            <p:cNvGrpSpPr/>
            <p:nvPr/>
          </p:nvGrpSpPr>
          <p:grpSpPr>
            <a:xfrm>
              <a:off x="4784724" y="2433638"/>
              <a:ext cx="546002" cy="1157401"/>
              <a:chOff x="0" y="0"/>
              <a:chExt cx="546000" cy="1157399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-1" y="0"/>
                <a:ext cx="546002" cy="1157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-1" y="393279"/>
                <a:ext cx="54600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Bela Vista</a:t>
                </a:r>
              </a:p>
            </p:txBody>
          </p:sp>
        </p:grpSp>
        <p:grpSp>
          <p:nvGrpSpPr>
            <p:cNvPr id="213" name="Group 213"/>
            <p:cNvGrpSpPr/>
            <p:nvPr/>
          </p:nvGrpSpPr>
          <p:grpSpPr>
            <a:xfrm>
              <a:off x="4151312" y="2433638"/>
              <a:ext cx="633301" cy="1157401"/>
              <a:chOff x="0" y="0"/>
              <a:chExt cx="633300" cy="1157399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-1" y="0"/>
                <a:ext cx="633302" cy="1157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-1" y="463129"/>
                <a:ext cx="6333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SAS Sé</a:t>
                </a:r>
              </a:p>
            </p:txBody>
          </p:sp>
        </p:grpSp>
        <p:sp>
          <p:nvSpPr>
            <p:cNvPr id="214" name="Shape 214"/>
            <p:cNvSpPr/>
            <p:nvPr/>
          </p:nvSpPr>
          <p:spPr>
            <a:xfrm>
              <a:off x="3671887" y="2826918"/>
              <a:ext cx="4794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Feminino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2830511" y="2896768"/>
              <a:ext cx="8415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Preferencial</a:t>
              </a:r>
            </a:p>
          </p:txBody>
        </p:sp>
        <p:grpSp>
          <p:nvGrpSpPr>
            <p:cNvPr id="218" name="Group 218"/>
            <p:cNvGrpSpPr/>
            <p:nvPr/>
          </p:nvGrpSpPr>
          <p:grpSpPr>
            <a:xfrm>
              <a:off x="1852611" y="2433638"/>
              <a:ext cx="978001" cy="1157401"/>
              <a:chOff x="0" y="0"/>
              <a:chExt cx="977999" cy="1157399"/>
            </a:xfrm>
          </p:grpSpPr>
          <p:sp>
            <p:nvSpPr>
              <p:cNvPr id="216" name="Shape 216"/>
              <p:cNvSpPr/>
              <p:nvPr/>
            </p:nvSpPr>
            <p:spPr>
              <a:xfrm>
                <a:off x="0" y="0"/>
                <a:ext cx="978000" cy="1157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0" y="44029"/>
                <a:ext cx="978000" cy="1069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CA para Adultos II por 24hs para mulheres com ou sem filhos, preferencialmente imigrantes</a:t>
                </a:r>
              </a:p>
            </p:txBody>
          </p:sp>
        </p:grpSp>
        <p:sp>
          <p:nvSpPr>
            <p:cNvPr id="219" name="Shape 219"/>
            <p:cNvSpPr/>
            <p:nvPr/>
          </p:nvSpPr>
          <p:spPr>
            <a:xfrm>
              <a:off x="-1" y="2757068"/>
              <a:ext cx="78750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CA Bom Retiro (2016)</a:t>
              </a:r>
            </a:p>
          </p:txBody>
        </p:sp>
        <p:grpSp>
          <p:nvGrpSpPr>
            <p:cNvPr id="222" name="Group 222"/>
            <p:cNvGrpSpPr/>
            <p:nvPr/>
          </p:nvGrpSpPr>
          <p:grpSpPr>
            <a:xfrm>
              <a:off x="8085136" y="1733550"/>
              <a:ext cx="436501" cy="700200"/>
              <a:chOff x="0" y="0"/>
              <a:chExt cx="436500" cy="700199"/>
            </a:xfrm>
          </p:grpSpPr>
          <p:sp>
            <p:nvSpPr>
              <p:cNvPr id="220" name="Shape 220"/>
              <p:cNvSpPr/>
              <p:nvPr/>
            </p:nvSpPr>
            <p:spPr>
              <a:xfrm>
                <a:off x="-1" y="0"/>
                <a:ext cx="436502" cy="7002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-1" y="234529"/>
                <a:ext cx="436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225</a:t>
                </a:r>
              </a:p>
            </p:txBody>
          </p:sp>
        </p:grpSp>
        <p:grpSp>
          <p:nvGrpSpPr>
            <p:cNvPr id="225" name="Group 225"/>
            <p:cNvGrpSpPr/>
            <p:nvPr/>
          </p:nvGrpSpPr>
          <p:grpSpPr>
            <a:xfrm>
              <a:off x="7304086" y="1733550"/>
              <a:ext cx="780901" cy="700200"/>
              <a:chOff x="0" y="0"/>
              <a:chExt cx="780900" cy="700199"/>
            </a:xfrm>
          </p:grpSpPr>
          <p:sp>
            <p:nvSpPr>
              <p:cNvPr id="223" name="Shape 223"/>
              <p:cNvSpPr/>
              <p:nvPr/>
            </p:nvSpPr>
            <p:spPr>
              <a:xfrm>
                <a:off x="-1" y="0"/>
                <a:ext cx="780902" cy="7002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-1" y="94829"/>
                <a:ext cx="780902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150 (120masc e 30fem)</a:t>
                </a:r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>
              <a:off x="6840536" y="1733550"/>
              <a:ext cx="463501" cy="700200"/>
              <a:chOff x="0" y="0"/>
              <a:chExt cx="463500" cy="700199"/>
            </a:xfrm>
          </p:grpSpPr>
          <p:sp>
            <p:nvSpPr>
              <p:cNvPr id="226" name="Shape 226"/>
              <p:cNvSpPr/>
              <p:nvPr/>
            </p:nvSpPr>
            <p:spPr>
              <a:xfrm>
                <a:off x="-1" y="0"/>
                <a:ext cx="463502" cy="7002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-1" y="234529"/>
                <a:ext cx="463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75</a:t>
                </a:r>
              </a:p>
            </p:txBody>
          </p:sp>
        </p:grpSp>
        <p:sp>
          <p:nvSpPr>
            <p:cNvPr id="229" name="Shape 229"/>
            <p:cNvSpPr/>
            <p:nvPr/>
          </p:nvSpPr>
          <p:spPr>
            <a:xfrm>
              <a:off x="6207125" y="1968079"/>
              <a:ext cx="6333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Leste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5330825" y="1758529"/>
              <a:ext cx="87630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Rua Teresa Francisca Martim, 201 - Pari</a:t>
              </a:r>
            </a:p>
          </p:txBody>
        </p:sp>
        <p:grpSp>
          <p:nvGrpSpPr>
            <p:cNvPr id="233" name="Group 233"/>
            <p:cNvGrpSpPr/>
            <p:nvPr/>
          </p:nvGrpSpPr>
          <p:grpSpPr>
            <a:xfrm>
              <a:off x="4784724" y="1733550"/>
              <a:ext cx="546002" cy="700200"/>
              <a:chOff x="0" y="0"/>
              <a:chExt cx="546000" cy="700199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0"/>
                <a:ext cx="546002" cy="7002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-1" y="234529"/>
                <a:ext cx="5460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Mooca</a:t>
                </a:r>
              </a:p>
            </p:txBody>
          </p:sp>
        </p:grpSp>
        <p:grpSp>
          <p:nvGrpSpPr>
            <p:cNvPr id="236" name="Group 236"/>
            <p:cNvGrpSpPr/>
            <p:nvPr/>
          </p:nvGrpSpPr>
          <p:grpSpPr>
            <a:xfrm>
              <a:off x="4151312" y="1733550"/>
              <a:ext cx="633301" cy="700200"/>
              <a:chOff x="0" y="0"/>
              <a:chExt cx="633300" cy="700199"/>
            </a:xfrm>
          </p:grpSpPr>
          <p:sp>
            <p:nvSpPr>
              <p:cNvPr id="234" name="Shape 234"/>
              <p:cNvSpPr/>
              <p:nvPr/>
            </p:nvSpPr>
            <p:spPr>
              <a:xfrm>
                <a:off x="-1" y="0"/>
                <a:ext cx="633302" cy="7002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-1" y="164679"/>
                <a:ext cx="63330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SAS Mooca</a:t>
                </a:r>
              </a:p>
            </p:txBody>
          </p:sp>
        </p:grpSp>
        <p:sp>
          <p:nvSpPr>
            <p:cNvPr id="237" name="Shape 237"/>
            <p:cNvSpPr/>
            <p:nvPr/>
          </p:nvSpPr>
          <p:spPr>
            <a:xfrm>
              <a:off x="3671887" y="1968079"/>
              <a:ext cx="4794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Misto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830511" y="1968079"/>
              <a:ext cx="8415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Exclusivo</a:t>
              </a:r>
            </a:p>
          </p:txBody>
        </p:sp>
        <p:grpSp>
          <p:nvGrpSpPr>
            <p:cNvPr id="241" name="Group 241"/>
            <p:cNvGrpSpPr/>
            <p:nvPr/>
          </p:nvGrpSpPr>
          <p:grpSpPr>
            <a:xfrm>
              <a:off x="1852611" y="1733550"/>
              <a:ext cx="978001" cy="700200"/>
              <a:chOff x="0" y="0"/>
              <a:chExt cx="977999" cy="700199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0" y="0"/>
                <a:ext cx="978000" cy="7002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0" y="24980"/>
                <a:ext cx="978000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CA para adultos II por 24hs - Imigrantes</a:t>
                </a:r>
              </a:p>
            </p:txBody>
          </p:sp>
        </p:grpSp>
        <p:sp>
          <p:nvSpPr>
            <p:cNvPr id="242" name="Shape 242"/>
            <p:cNvSpPr/>
            <p:nvPr/>
          </p:nvSpPr>
          <p:spPr>
            <a:xfrm>
              <a:off x="-1" y="1898229"/>
              <a:ext cx="7875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CA Pari    (2015)</a:t>
              </a:r>
            </a:p>
          </p:txBody>
        </p:sp>
        <p:grpSp>
          <p:nvGrpSpPr>
            <p:cNvPr id="245" name="Group 245"/>
            <p:cNvGrpSpPr/>
            <p:nvPr/>
          </p:nvGrpSpPr>
          <p:grpSpPr>
            <a:xfrm>
              <a:off x="8085136" y="1185862"/>
              <a:ext cx="436501" cy="547801"/>
              <a:chOff x="0" y="0"/>
              <a:chExt cx="436500" cy="547799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-1" y="0"/>
                <a:ext cx="4365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-1" y="158329"/>
                <a:ext cx="436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80</a:t>
                </a:r>
              </a:p>
            </p:txBody>
          </p:sp>
        </p:grpSp>
        <p:grpSp>
          <p:nvGrpSpPr>
            <p:cNvPr id="248" name="Group 248"/>
            <p:cNvGrpSpPr/>
            <p:nvPr/>
          </p:nvGrpSpPr>
          <p:grpSpPr>
            <a:xfrm>
              <a:off x="7304086" y="1185862"/>
              <a:ext cx="780901" cy="547801"/>
              <a:chOff x="0" y="0"/>
              <a:chExt cx="780900" cy="547799"/>
            </a:xfrm>
          </p:grpSpPr>
          <p:sp>
            <p:nvSpPr>
              <p:cNvPr id="246" name="Shape 246"/>
              <p:cNvSpPr/>
              <p:nvPr/>
            </p:nvSpPr>
            <p:spPr>
              <a:xfrm>
                <a:off x="-1" y="0"/>
                <a:ext cx="7809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-1" y="158329"/>
                <a:ext cx="7809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80</a:t>
                </a:r>
              </a:p>
            </p:txBody>
          </p:sp>
        </p:grpSp>
        <p:grpSp>
          <p:nvGrpSpPr>
            <p:cNvPr id="251" name="Group 251"/>
            <p:cNvGrpSpPr/>
            <p:nvPr/>
          </p:nvGrpSpPr>
          <p:grpSpPr>
            <a:xfrm>
              <a:off x="6840536" y="1185862"/>
              <a:ext cx="463501" cy="547801"/>
              <a:chOff x="0" y="0"/>
              <a:chExt cx="463500" cy="547799"/>
            </a:xfrm>
          </p:grpSpPr>
          <p:sp>
            <p:nvSpPr>
              <p:cNvPr id="249" name="Shape 249"/>
              <p:cNvSpPr/>
              <p:nvPr/>
            </p:nvSpPr>
            <p:spPr>
              <a:xfrm>
                <a:off x="-1" y="0"/>
                <a:ext cx="4635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-1" y="158329"/>
                <a:ext cx="463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-</a:t>
                </a:r>
              </a:p>
            </p:txBody>
          </p:sp>
        </p:grpSp>
        <p:sp>
          <p:nvSpPr>
            <p:cNvPr id="252" name="Shape 252"/>
            <p:cNvSpPr/>
            <p:nvPr/>
          </p:nvSpPr>
          <p:spPr>
            <a:xfrm>
              <a:off x="6207125" y="1344193"/>
              <a:ext cx="6333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Leste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5330825" y="1204493"/>
              <a:ext cx="876300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Rua Eneas de Barros, 147 - Penha</a:t>
              </a:r>
            </a:p>
          </p:txBody>
        </p:sp>
        <p:grpSp>
          <p:nvGrpSpPr>
            <p:cNvPr id="256" name="Group 256"/>
            <p:cNvGrpSpPr/>
            <p:nvPr/>
          </p:nvGrpSpPr>
          <p:grpSpPr>
            <a:xfrm>
              <a:off x="4784724" y="1185862"/>
              <a:ext cx="546002" cy="547801"/>
              <a:chOff x="0" y="0"/>
              <a:chExt cx="546000" cy="547799"/>
            </a:xfrm>
          </p:grpSpPr>
          <p:sp>
            <p:nvSpPr>
              <p:cNvPr id="254" name="Shape 254"/>
              <p:cNvSpPr/>
              <p:nvPr/>
            </p:nvSpPr>
            <p:spPr>
              <a:xfrm>
                <a:off x="-1" y="0"/>
                <a:ext cx="5460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-1" y="158329"/>
                <a:ext cx="5460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Penha</a:t>
                </a:r>
              </a:p>
            </p:txBody>
          </p:sp>
        </p:grpSp>
        <p:grpSp>
          <p:nvGrpSpPr>
            <p:cNvPr id="259" name="Group 259"/>
            <p:cNvGrpSpPr/>
            <p:nvPr/>
          </p:nvGrpSpPr>
          <p:grpSpPr>
            <a:xfrm>
              <a:off x="4151312" y="1185862"/>
              <a:ext cx="633301" cy="547801"/>
              <a:chOff x="0" y="0"/>
              <a:chExt cx="633300" cy="547799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-1" y="0"/>
                <a:ext cx="6333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-1" y="88480"/>
                <a:ext cx="63330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SAS Penha</a:t>
                </a:r>
              </a:p>
            </p:txBody>
          </p:sp>
        </p:grpSp>
        <p:sp>
          <p:nvSpPr>
            <p:cNvPr id="260" name="Shape 260"/>
            <p:cNvSpPr/>
            <p:nvPr/>
          </p:nvSpPr>
          <p:spPr>
            <a:xfrm>
              <a:off x="3671887" y="1274343"/>
              <a:ext cx="4794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Feminino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2830511" y="1344193"/>
              <a:ext cx="8415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Preferencial</a:t>
              </a:r>
            </a:p>
          </p:txBody>
        </p:sp>
        <p:grpSp>
          <p:nvGrpSpPr>
            <p:cNvPr id="264" name="Group 264"/>
            <p:cNvGrpSpPr/>
            <p:nvPr/>
          </p:nvGrpSpPr>
          <p:grpSpPr>
            <a:xfrm>
              <a:off x="1852611" y="1185862"/>
              <a:ext cx="978001" cy="547801"/>
              <a:chOff x="0" y="0"/>
              <a:chExt cx="977999" cy="547799"/>
            </a:xfrm>
          </p:grpSpPr>
          <p:sp>
            <p:nvSpPr>
              <p:cNvPr id="262" name="Shape 262"/>
              <p:cNvSpPr/>
              <p:nvPr/>
            </p:nvSpPr>
            <p:spPr>
              <a:xfrm>
                <a:off x="0" y="0"/>
                <a:ext cx="978000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0" y="18630"/>
                <a:ext cx="978000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CA Especial para Mulheres Imigrantes</a:t>
                </a:r>
              </a:p>
            </p:txBody>
          </p:sp>
        </p:grpSp>
        <p:sp>
          <p:nvSpPr>
            <p:cNvPr id="265" name="Shape 265"/>
            <p:cNvSpPr/>
            <p:nvPr/>
          </p:nvSpPr>
          <p:spPr>
            <a:xfrm>
              <a:off x="-1" y="1274343"/>
              <a:ext cx="7875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CAE Penha (2015)</a:t>
              </a:r>
            </a:p>
          </p:txBody>
        </p:sp>
        <p:grpSp>
          <p:nvGrpSpPr>
            <p:cNvPr id="268" name="Group 268"/>
            <p:cNvGrpSpPr/>
            <p:nvPr/>
          </p:nvGrpSpPr>
          <p:grpSpPr>
            <a:xfrm>
              <a:off x="8085136" y="638175"/>
              <a:ext cx="436501" cy="547800"/>
              <a:chOff x="0" y="0"/>
              <a:chExt cx="436500" cy="547799"/>
            </a:xfrm>
          </p:grpSpPr>
          <p:sp>
            <p:nvSpPr>
              <p:cNvPr id="266" name="Shape 266"/>
              <p:cNvSpPr/>
              <p:nvPr/>
            </p:nvSpPr>
            <p:spPr>
              <a:xfrm>
                <a:off x="-1" y="0"/>
                <a:ext cx="4365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-1" y="158329"/>
                <a:ext cx="436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190</a:t>
                </a:r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7304086" y="638175"/>
              <a:ext cx="780901" cy="547800"/>
              <a:chOff x="0" y="0"/>
              <a:chExt cx="780900" cy="547799"/>
            </a:xfrm>
          </p:grpSpPr>
          <p:sp>
            <p:nvSpPr>
              <p:cNvPr id="269" name="Shape 269"/>
              <p:cNvSpPr/>
              <p:nvPr/>
            </p:nvSpPr>
            <p:spPr>
              <a:xfrm>
                <a:off x="-1" y="0"/>
                <a:ext cx="7809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-1" y="18630"/>
                <a:ext cx="780902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110 (80masc e 30fem)</a:t>
                </a:r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6840536" y="638175"/>
              <a:ext cx="463501" cy="547800"/>
              <a:chOff x="0" y="0"/>
              <a:chExt cx="463500" cy="547799"/>
            </a:xfrm>
          </p:grpSpPr>
          <p:sp>
            <p:nvSpPr>
              <p:cNvPr id="272" name="Shape 272"/>
              <p:cNvSpPr/>
              <p:nvPr/>
            </p:nvSpPr>
            <p:spPr>
              <a:xfrm>
                <a:off x="-1" y="0"/>
                <a:ext cx="4635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-1" y="158329"/>
                <a:ext cx="4635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80</a:t>
                </a:r>
              </a:p>
            </p:txBody>
          </p:sp>
        </p:grpSp>
        <p:sp>
          <p:nvSpPr>
            <p:cNvPr id="275" name="Shape 275"/>
            <p:cNvSpPr/>
            <p:nvPr/>
          </p:nvSpPr>
          <p:spPr>
            <a:xfrm>
              <a:off x="6207125" y="796504"/>
              <a:ext cx="6333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Centro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5330825" y="656804"/>
              <a:ext cx="876300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Rua Japurá, 234 – Bela Vista</a:t>
              </a:r>
            </a:p>
          </p:txBody>
        </p:sp>
        <p:grpSp>
          <p:nvGrpSpPr>
            <p:cNvPr id="279" name="Group 279"/>
            <p:cNvGrpSpPr/>
            <p:nvPr/>
          </p:nvGrpSpPr>
          <p:grpSpPr>
            <a:xfrm>
              <a:off x="4784724" y="638175"/>
              <a:ext cx="546002" cy="547800"/>
              <a:chOff x="0" y="0"/>
              <a:chExt cx="546000" cy="547799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-1" y="0"/>
                <a:ext cx="5460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-1" y="88480"/>
                <a:ext cx="54600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Bela Vista</a:t>
                </a:r>
              </a:p>
            </p:txBody>
          </p:sp>
        </p:grpSp>
        <p:grpSp>
          <p:nvGrpSpPr>
            <p:cNvPr id="282" name="Group 282"/>
            <p:cNvGrpSpPr/>
            <p:nvPr/>
          </p:nvGrpSpPr>
          <p:grpSpPr>
            <a:xfrm>
              <a:off x="4151312" y="638175"/>
              <a:ext cx="633301" cy="547800"/>
              <a:chOff x="0" y="0"/>
              <a:chExt cx="633300" cy="547799"/>
            </a:xfrm>
          </p:grpSpPr>
          <p:sp>
            <p:nvSpPr>
              <p:cNvPr id="280" name="Shape 280"/>
              <p:cNvSpPr/>
              <p:nvPr/>
            </p:nvSpPr>
            <p:spPr>
              <a:xfrm>
                <a:off x="-1" y="0"/>
                <a:ext cx="633302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-1" y="158329"/>
                <a:ext cx="63330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SAS Sé</a:t>
                </a:r>
              </a:p>
            </p:txBody>
          </p:sp>
        </p:grpSp>
        <p:sp>
          <p:nvSpPr>
            <p:cNvPr id="283" name="Shape 283"/>
            <p:cNvSpPr/>
            <p:nvPr/>
          </p:nvSpPr>
          <p:spPr>
            <a:xfrm>
              <a:off x="3671887" y="796504"/>
              <a:ext cx="4794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Misto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2830511" y="796504"/>
              <a:ext cx="8415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Exclusivo</a:t>
              </a:r>
            </a:p>
          </p:txBody>
        </p:sp>
        <p:grpSp>
          <p:nvGrpSpPr>
            <p:cNvPr id="287" name="Group 287"/>
            <p:cNvGrpSpPr/>
            <p:nvPr/>
          </p:nvGrpSpPr>
          <p:grpSpPr>
            <a:xfrm>
              <a:off x="1852611" y="638175"/>
              <a:ext cx="978001" cy="547800"/>
              <a:chOff x="0" y="0"/>
              <a:chExt cx="977999" cy="547799"/>
            </a:xfrm>
          </p:grpSpPr>
          <p:sp>
            <p:nvSpPr>
              <p:cNvPr id="285" name="Shape 285"/>
              <p:cNvSpPr/>
              <p:nvPr/>
            </p:nvSpPr>
            <p:spPr>
              <a:xfrm>
                <a:off x="0" y="0"/>
                <a:ext cx="978000" cy="5478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0" y="18630"/>
                <a:ext cx="978000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CA para adultos II por 24hs</a:t>
                </a:r>
              </a:p>
            </p:txBody>
          </p:sp>
        </p:grpSp>
        <p:grpSp>
          <p:nvGrpSpPr>
            <p:cNvPr id="290" name="Group 290"/>
            <p:cNvGrpSpPr/>
            <p:nvPr/>
          </p:nvGrpSpPr>
          <p:grpSpPr>
            <a:xfrm>
              <a:off x="787399" y="638175"/>
              <a:ext cx="1065301" cy="2952900"/>
              <a:chOff x="0" y="0"/>
              <a:chExt cx="1065299" cy="2952899"/>
            </a:xfrm>
          </p:grpSpPr>
          <p:sp>
            <p:nvSpPr>
              <p:cNvPr id="288" name="Shape 288"/>
              <p:cNvSpPr/>
              <p:nvPr/>
            </p:nvSpPr>
            <p:spPr>
              <a:xfrm>
                <a:off x="0" y="0"/>
                <a:ext cx="1065300" cy="29529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0" y="1221179"/>
                <a:ext cx="1065300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1000"/>
                  <a:t>CA às pessoas em situação de rua</a:t>
                </a:r>
              </a:p>
            </p:txBody>
          </p:sp>
        </p:grpSp>
        <p:sp>
          <p:nvSpPr>
            <p:cNvPr id="291" name="Shape 291"/>
            <p:cNvSpPr/>
            <p:nvPr/>
          </p:nvSpPr>
          <p:spPr>
            <a:xfrm>
              <a:off x="-1" y="726654"/>
              <a:ext cx="7875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000"/>
                <a:t>CA Bela Vista (2014)</a:t>
              </a:r>
            </a:p>
          </p:txBody>
        </p:sp>
        <p:grpSp>
          <p:nvGrpSpPr>
            <p:cNvPr id="294" name="Group 294"/>
            <p:cNvGrpSpPr/>
            <p:nvPr/>
          </p:nvGrpSpPr>
          <p:grpSpPr>
            <a:xfrm>
              <a:off x="8085136" y="242887"/>
              <a:ext cx="436501" cy="395401"/>
              <a:chOff x="0" y="0"/>
              <a:chExt cx="436500" cy="395399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-1" y="0"/>
                <a:ext cx="436502" cy="395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-1" y="82130"/>
                <a:ext cx="436502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Total</a:t>
                </a:r>
              </a:p>
            </p:txBody>
          </p:sp>
        </p:grpSp>
        <p:grpSp>
          <p:nvGrpSpPr>
            <p:cNvPr id="297" name="Group 297"/>
            <p:cNvGrpSpPr/>
            <p:nvPr/>
          </p:nvGrpSpPr>
          <p:grpSpPr>
            <a:xfrm>
              <a:off x="7304086" y="242887"/>
              <a:ext cx="780901" cy="395401"/>
              <a:chOff x="0" y="0"/>
              <a:chExt cx="780900" cy="395399"/>
            </a:xfrm>
          </p:grpSpPr>
          <p:sp>
            <p:nvSpPr>
              <p:cNvPr id="295" name="Shape 295"/>
              <p:cNvSpPr/>
              <p:nvPr/>
            </p:nvSpPr>
            <p:spPr>
              <a:xfrm>
                <a:off x="-1" y="0"/>
                <a:ext cx="780902" cy="395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-1" y="82130"/>
                <a:ext cx="780902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Vagas Noite</a:t>
                </a:r>
              </a:p>
            </p:txBody>
          </p:sp>
        </p:grpSp>
        <p:grpSp>
          <p:nvGrpSpPr>
            <p:cNvPr id="300" name="Group 300"/>
            <p:cNvGrpSpPr/>
            <p:nvPr/>
          </p:nvGrpSpPr>
          <p:grpSpPr>
            <a:xfrm>
              <a:off x="6840536" y="242887"/>
              <a:ext cx="463501" cy="395401"/>
              <a:chOff x="0" y="0"/>
              <a:chExt cx="463500" cy="395399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-1" y="0"/>
                <a:ext cx="463502" cy="395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-1" y="12279"/>
                <a:ext cx="46350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Vagas Dia</a:t>
                </a:r>
              </a:p>
            </p:txBody>
          </p:sp>
        </p:grpSp>
        <p:sp>
          <p:nvSpPr>
            <p:cNvPr id="301" name="Shape 301"/>
            <p:cNvSpPr/>
            <p:nvPr/>
          </p:nvSpPr>
          <p:spPr>
            <a:xfrm>
              <a:off x="6207125" y="325017"/>
              <a:ext cx="6333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000"/>
                <a:t>Zona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5330825" y="325017"/>
              <a:ext cx="8763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000"/>
                <a:t>Endereço</a:t>
              </a:r>
            </a:p>
          </p:txBody>
        </p:sp>
        <p:grpSp>
          <p:nvGrpSpPr>
            <p:cNvPr id="305" name="Group 305"/>
            <p:cNvGrpSpPr/>
            <p:nvPr/>
          </p:nvGrpSpPr>
          <p:grpSpPr>
            <a:xfrm>
              <a:off x="4784724" y="242887"/>
              <a:ext cx="546002" cy="395401"/>
              <a:chOff x="0" y="0"/>
              <a:chExt cx="546000" cy="395399"/>
            </a:xfrm>
          </p:grpSpPr>
          <p:sp>
            <p:nvSpPr>
              <p:cNvPr id="303" name="Shape 303"/>
              <p:cNvSpPr/>
              <p:nvPr/>
            </p:nvSpPr>
            <p:spPr>
              <a:xfrm>
                <a:off x="-1" y="0"/>
                <a:ext cx="546002" cy="395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-1" y="82130"/>
                <a:ext cx="546002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CREAS</a:t>
                </a:r>
              </a:p>
            </p:txBody>
          </p:sp>
        </p:grpSp>
        <p:grpSp>
          <p:nvGrpSpPr>
            <p:cNvPr id="308" name="Group 308"/>
            <p:cNvGrpSpPr/>
            <p:nvPr/>
          </p:nvGrpSpPr>
          <p:grpSpPr>
            <a:xfrm>
              <a:off x="4151312" y="242887"/>
              <a:ext cx="633301" cy="395401"/>
              <a:chOff x="0" y="0"/>
              <a:chExt cx="633300" cy="395399"/>
            </a:xfrm>
          </p:grpSpPr>
          <p:sp>
            <p:nvSpPr>
              <p:cNvPr id="306" name="Shape 306"/>
              <p:cNvSpPr/>
              <p:nvPr/>
            </p:nvSpPr>
            <p:spPr>
              <a:xfrm>
                <a:off x="-1" y="0"/>
                <a:ext cx="633302" cy="395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-1" y="82130"/>
                <a:ext cx="633302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SAS</a:t>
                </a:r>
              </a:p>
            </p:txBody>
          </p:sp>
        </p:grpSp>
        <p:sp>
          <p:nvSpPr>
            <p:cNvPr id="309" name="Shape 309"/>
            <p:cNvSpPr/>
            <p:nvPr/>
          </p:nvSpPr>
          <p:spPr>
            <a:xfrm>
              <a:off x="2830511" y="325017"/>
              <a:ext cx="13209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000"/>
                <a:t>Tipo</a:t>
              </a:r>
            </a:p>
          </p:txBody>
        </p:sp>
        <p:grpSp>
          <p:nvGrpSpPr>
            <p:cNvPr id="312" name="Group 312"/>
            <p:cNvGrpSpPr/>
            <p:nvPr/>
          </p:nvGrpSpPr>
          <p:grpSpPr>
            <a:xfrm>
              <a:off x="1852611" y="242887"/>
              <a:ext cx="978001" cy="395401"/>
              <a:chOff x="0" y="0"/>
              <a:chExt cx="977999" cy="395399"/>
            </a:xfrm>
          </p:grpSpPr>
          <p:sp>
            <p:nvSpPr>
              <p:cNvPr id="310" name="Shape 310"/>
              <p:cNvSpPr/>
              <p:nvPr/>
            </p:nvSpPr>
            <p:spPr>
              <a:xfrm>
                <a:off x="0" y="0"/>
                <a:ext cx="978000" cy="395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0" y="82130"/>
                <a:ext cx="9780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Modalidade</a:t>
                </a:r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>
              <a:off x="787399" y="242887"/>
              <a:ext cx="1065301" cy="395401"/>
              <a:chOff x="0" y="0"/>
              <a:chExt cx="1065299" cy="395399"/>
            </a:xfrm>
          </p:grpSpPr>
          <p:sp>
            <p:nvSpPr>
              <p:cNvPr id="313" name="Shape 313"/>
              <p:cNvSpPr/>
              <p:nvPr/>
            </p:nvSpPr>
            <p:spPr>
              <a:xfrm>
                <a:off x="0" y="0"/>
                <a:ext cx="1065300" cy="395400"/>
              </a:xfrm>
              <a:prstGeom prst="rect">
                <a:avLst/>
              </a:pr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0" y="82130"/>
                <a:ext cx="10653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b="0" sz="1800"/>
                </a:pPr>
                <a:r>
                  <a:rPr b="1" sz="1000"/>
                  <a:t>Serviço</a:t>
                </a:r>
              </a:p>
            </p:txBody>
          </p:sp>
        </p:grpSp>
        <p:sp>
          <p:nvSpPr>
            <p:cNvPr id="316" name="Shape 316"/>
            <p:cNvSpPr/>
            <p:nvPr/>
          </p:nvSpPr>
          <p:spPr>
            <a:xfrm>
              <a:off x="-1" y="325017"/>
              <a:ext cx="78750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000"/>
                <a:t>Distrito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0" y="11859"/>
              <a:ext cx="85218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ctr">
                <a:defRPr b="1" sz="1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000"/>
                <a:t>Centros de Acolhida para Imigrantes do Município (SMDHC e SMADS)</a:t>
              </a:r>
            </a:p>
          </p:txBody>
        </p:sp>
        <p:sp>
          <p:nvSpPr>
            <p:cNvPr id="318" name="Shape 318"/>
            <p:cNvSpPr/>
            <p:nvPr/>
          </p:nvSpPr>
          <p:spPr>
            <a:xfrm flipH="1">
              <a:off x="-1" y="-1"/>
              <a:ext cx="2" cy="359100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0" y="242887"/>
              <a:ext cx="852180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638175"/>
              <a:ext cx="85218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1" name="Shape 321"/>
            <p:cNvSpPr/>
            <p:nvPr/>
          </p:nvSpPr>
          <p:spPr>
            <a:xfrm flipH="1">
              <a:off x="787399" y="242888"/>
              <a:ext cx="1" cy="3348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2" name="Shape 322"/>
            <p:cNvSpPr/>
            <p:nvPr/>
          </p:nvSpPr>
          <p:spPr>
            <a:xfrm flipH="1">
              <a:off x="1852611" y="242888"/>
              <a:ext cx="1" cy="149070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3" name="Shape 323"/>
            <p:cNvSpPr/>
            <p:nvPr/>
          </p:nvSpPr>
          <p:spPr>
            <a:xfrm flipH="1">
              <a:off x="2830511" y="242888"/>
              <a:ext cx="1" cy="3348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 flipH="1">
              <a:off x="4151311" y="242888"/>
              <a:ext cx="1" cy="3348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5" name="Shape 325"/>
            <p:cNvSpPr/>
            <p:nvPr/>
          </p:nvSpPr>
          <p:spPr>
            <a:xfrm flipH="1">
              <a:off x="4784724" y="242888"/>
              <a:ext cx="1" cy="3348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6" name="Shape 326"/>
            <p:cNvSpPr/>
            <p:nvPr/>
          </p:nvSpPr>
          <p:spPr>
            <a:xfrm flipH="1">
              <a:off x="5330824" y="242888"/>
              <a:ext cx="1" cy="3348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7" name="Shape 327"/>
            <p:cNvSpPr/>
            <p:nvPr/>
          </p:nvSpPr>
          <p:spPr>
            <a:xfrm flipH="1">
              <a:off x="6207124" y="242888"/>
              <a:ext cx="1" cy="3621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6840537" y="242888"/>
              <a:ext cx="1" cy="3621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7304087" y="242888"/>
              <a:ext cx="1" cy="3621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8085137" y="242888"/>
              <a:ext cx="1" cy="3621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8521699" y="242888"/>
              <a:ext cx="1" cy="3621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2" name="Shape 332"/>
            <p:cNvSpPr/>
            <p:nvPr/>
          </p:nvSpPr>
          <p:spPr>
            <a:xfrm>
              <a:off x="-1" y="1185862"/>
              <a:ext cx="78750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852612" y="1185862"/>
              <a:ext cx="666900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4" name="Shape 334"/>
            <p:cNvSpPr/>
            <p:nvPr/>
          </p:nvSpPr>
          <p:spPr>
            <a:xfrm flipH="1">
              <a:off x="3671886" y="638175"/>
              <a:ext cx="1" cy="29529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5" name="Shape 335"/>
            <p:cNvSpPr/>
            <p:nvPr/>
          </p:nvSpPr>
          <p:spPr>
            <a:xfrm>
              <a:off x="-1" y="1733550"/>
              <a:ext cx="7875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852612" y="1733550"/>
              <a:ext cx="66690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-1" y="2433638"/>
              <a:ext cx="78750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1852612" y="2433638"/>
              <a:ext cx="666900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39" name="Shape 339"/>
            <p:cNvSpPr/>
            <p:nvPr/>
          </p:nvSpPr>
          <p:spPr>
            <a:xfrm>
              <a:off x="0" y="3590925"/>
              <a:ext cx="85218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40" name="Shape 340"/>
            <p:cNvSpPr/>
            <p:nvPr/>
          </p:nvSpPr>
          <p:spPr>
            <a:xfrm>
              <a:off x="6207125" y="3863975"/>
              <a:ext cx="23145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795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79387" y="1058862"/>
            <a:ext cx="1250951" cy="125095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0" y="2528470"/>
            <a:ext cx="3995700" cy="235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ctr">
              <a:lnSpc>
                <a:spcPct val="136000"/>
              </a:lnSpc>
              <a:defRPr sz="1800"/>
            </a:pPr>
            <a:r>
              <a:rPr b="1" sz="1400">
                <a:latin typeface="Amatic SC"/>
                <a:ea typeface="Amatic SC"/>
                <a:cs typeface="Amatic SC"/>
                <a:sym typeface="Amatic SC"/>
              </a:rPr>
              <a:t>Art. 15 a 18 - Secretaria Municipal de Trabalho:</a:t>
            </a:r>
            <a:endParaRPr b="1" sz="1400">
              <a:latin typeface="Amatic SC"/>
              <a:ea typeface="Amatic SC"/>
              <a:cs typeface="Amatic SC"/>
              <a:sym typeface="Amatic SC"/>
            </a:endParaRPr>
          </a:p>
          <a:p>
            <a:pPr lvl="0" algn="ctr">
              <a:lnSpc>
                <a:spcPct val="136000"/>
              </a:lnSpc>
              <a:defRPr sz="1800"/>
            </a:pPr>
            <a:r>
              <a:rPr sz="1300">
                <a:latin typeface="Open Sans"/>
                <a:ea typeface="Open Sans"/>
                <a:cs typeface="Open Sans"/>
                <a:sym typeface="Open Sans"/>
              </a:rPr>
              <a:t>Descentralização da </a:t>
            </a:r>
            <a:r>
              <a:rPr sz="1300" u="sng">
                <a:latin typeface="Open Sans"/>
                <a:ea typeface="Open Sans"/>
                <a:cs typeface="Open Sans"/>
                <a:sym typeface="Open Sans"/>
              </a:rPr>
              <a:t>emissão de CTPS</a:t>
            </a:r>
            <a:r>
              <a:rPr sz="1300">
                <a:latin typeface="Open Sans"/>
                <a:ea typeface="Open Sans"/>
                <a:cs typeface="Open Sans"/>
                <a:sym typeface="Open Sans"/>
              </a:rPr>
              <a:t>; Promoção do acesso ao </a:t>
            </a:r>
            <a:r>
              <a:rPr sz="1300" u="sng">
                <a:latin typeface="Open Sans"/>
                <a:ea typeface="Open Sans"/>
                <a:cs typeface="Open Sans"/>
                <a:sym typeface="Open Sans"/>
              </a:rPr>
              <a:t>sistema bancário;</a:t>
            </a:r>
            <a:r>
              <a:rPr sz="1300">
                <a:latin typeface="Open Sans"/>
                <a:ea typeface="Open Sans"/>
                <a:cs typeface="Open Sans"/>
                <a:sym typeface="Open Sans"/>
              </a:rPr>
              <a:t> Intermediação para </a:t>
            </a:r>
            <a:r>
              <a:rPr sz="1300" u="sng">
                <a:latin typeface="Open Sans"/>
                <a:ea typeface="Open Sans"/>
                <a:cs typeface="Open Sans"/>
                <a:sym typeface="Open Sans"/>
              </a:rPr>
              <a:t>vagas de trabalho</a:t>
            </a:r>
            <a:r>
              <a:rPr sz="1300"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lnSpc>
                <a:spcPct val="136000"/>
              </a:lnSpc>
              <a:defRPr sz="1800"/>
            </a:pPr>
            <a:r>
              <a:rPr sz="1300">
                <a:latin typeface="Open Sans"/>
                <a:ea typeface="Open Sans"/>
                <a:cs typeface="Open Sans"/>
                <a:sym typeface="Open Sans"/>
              </a:rPr>
              <a:t>Apoio aos empreendedores imigrantes;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lnSpc>
                <a:spcPct val="136000"/>
              </a:lnSpc>
              <a:defRPr sz="1800"/>
            </a:pPr>
            <a:r>
              <a:rPr sz="1300">
                <a:latin typeface="Open Sans"/>
                <a:ea typeface="Open Sans"/>
                <a:cs typeface="Open Sans"/>
                <a:sym typeface="Open Sans"/>
              </a:rPr>
              <a:t>Acesso a crédito e microcrédito;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lnSpc>
                <a:spcPct val="136000"/>
              </a:lnSpc>
              <a:defRPr sz="1800"/>
            </a:pPr>
            <a:r>
              <a:rPr sz="1300" u="sng">
                <a:latin typeface="Open Sans"/>
                <a:ea typeface="Open Sans"/>
                <a:cs typeface="Open Sans"/>
                <a:sym typeface="Open Sans"/>
              </a:rPr>
              <a:t>Enfrentamento ao trabalho escravo</a:t>
            </a:r>
            <a:r>
              <a:rPr sz="13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46" name="Shape 346"/>
          <p:cNvSpPr/>
          <p:nvPr/>
        </p:nvSpPr>
        <p:spPr>
          <a:xfrm>
            <a:off x="4787900" y="700086"/>
            <a:ext cx="4181400" cy="2039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r">
              <a:lnSpc>
                <a:spcPct val="136000"/>
              </a:lnSpc>
              <a:defRPr sz="1800"/>
            </a:pPr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Secretaria Municipal de Educação</a:t>
            </a:r>
            <a:endParaRPr sz="1400">
              <a:latin typeface="Arial Bold"/>
              <a:ea typeface="Arial Bold"/>
              <a:cs typeface="Arial Bold"/>
              <a:sym typeface="Arial Bold"/>
            </a:endParaRPr>
          </a:p>
          <a:p>
            <a:pPr lvl="0" algn="r">
              <a:lnSpc>
                <a:spcPct val="136000"/>
              </a:lnSpc>
              <a:defRPr sz="1800"/>
            </a:pPr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Art. 19 e 20</a:t>
            </a:r>
            <a:endParaRPr sz="1400">
              <a:latin typeface="Arial Bold"/>
              <a:ea typeface="Arial Bold"/>
              <a:cs typeface="Arial Bold"/>
              <a:sym typeface="Arial Bold"/>
            </a:endParaRPr>
          </a:p>
          <a:p>
            <a:pPr lvl="0" algn="r">
              <a:lnSpc>
                <a:spcPct val="136000"/>
              </a:lnSpc>
              <a:defRPr sz="1800"/>
            </a:pPr>
            <a:r>
              <a:rPr sz="1300" u="sng">
                <a:latin typeface="Open Sans"/>
                <a:ea typeface="Open Sans"/>
                <a:cs typeface="Open Sans"/>
                <a:sym typeface="Open Sans"/>
              </a:rPr>
              <a:t>Desburocratização</a:t>
            </a:r>
            <a:r>
              <a:rPr sz="1300">
                <a:latin typeface="Open Sans"/>
                <a:ea typeface="Open Sans"/>
                <a:cs typeface="Open Sans"/>
                <a:sym typeface="Open Sans"/>
              </a:rPr>
              <a:t> do acesso das</a:t>
            </a:r>
            <a:br>
              <a:rPr sz="1300">
                <a:latin typeface="Open Sans"/>
                <a:ea typeface="Open Sans"/>
                <a:cs typeface="Open Sans"/>
                <a:sym typeface="Open Sans"/>
              </a:rPr>
            </a:br>
            <a:r>
              <a:rPr sz="1300">
                <a:latin typeface="Open Sans"/>
                <a:ea typeface="Open Sans"/>
                <a:cs typeface="Open Sans"/>
                <a:sym typeface="Open Sans"/>
              </a:rPr>
              <a:t> crianças à rede municipal de educação;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lvl="0" algn="r">
              <a:lnSpc>
                <a:spcPct val="136000"/>
              </a:lnSpc>
              <a:defRPr sz="1800"/>
            </a:pPr>
            <a:r>
              <a:rPr sz="1300">
                <a:latin typeface="Open Sans"/>
                <a:ea typeface="Open Sans"/>
                <a:cs typeface="Open Sans"/>
                <a:sym typeface="Open Sans"/>
              </a:rPr>
              <a:t>Implementação do princípio da </a:t>
            </a:r>
            <a:r>
              <a:rPr sz="1300" u="sng">
                <a:latin typeface="Open Sans"/>
                <a:ea typeface="Open Sans"/>
                <a:cs typeface="Open Sans"/>
                <a:sym typeface="Open Sans"/>
              </a:rPr>
              <a:t>interculturalidade</a:t>
            </a:r>
            <a:r>
              <a:rPr sz="1300">
                <a:latin typeface="Open Sans"/>
                <a:ea typeface="Open Sans"/>
                <a:cs typeface="Open Sans"/>
                <a:sym typeface="Open Sans"/>
              </a:rPr>
              <a:t> com apoio pedagógico em diversas instâncias, como a adaptação do conteúdo curricular </a:t>
            </a:r>
          </a:p>
        </p:txBody>
      </p:sp>
      <p:pic>
        <p:nvPicPr>
          <p:cNvPr id="347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2086" y="2859086"/>
            <a:ext cx="1187451" cy="1185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3.jpg" descr="INTERIOR_SMDHC_CIDADE (2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>
            <p:ph type="title" idx="4294967295"/>
          </p:nvPr>
        </p:nvSpPr>
        <p:spPr>
          <a:xfrm>
            <a:off x="3563937" y="555625"/>
            <a:ext cx="5400600" cy="820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 defTabSz="594359">
              <a:defRPr sz="1800"/>
            </a:pPr>
            <a:r>
              <a:rPr b="1" sz="1625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rPr>
              <a:t>Centro de Referência e Atendimento para Imigrantes </a:t>
            </a:r>
            <a:br>
              <a:rPr b="1" sz="1625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b="1" sz="1625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rPr>
              <a:t>CRAI-SP</a:t>
            </a:r>
          </a:p>
        </p:txBody>
      </p:sp>
      <p:sp>
        <p:nvSpPr>
          <p:cNvPr id="351" name="Shape 351"/>
          <p:cNvSpPr/>
          <p:nvPr>
            <p:ph type="body" idx="4294967295"/>
          </p:nvPr>
        </p:nvSpPr>
        <p:spPr>
          <a:xfrm>
            <a:off x="3862871" y="1438443"/>
            <a:ext cx="5219701" cy="2966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89164" indent="-249464">
              <a:lnSpc>
                <a:spcPct val="125000"/>
              </a:lnSpc>
              <a:buClr>
                <a:srgbClr val="000000"/>
              </a:buClr>
              <a:buSzPts val="1100"/>
              <a:buFont typeface="Helvetica"/>
              <a:buChar char="❖"/>
              <a:defRPr>
                <a:solidFill>
                  <a:srgbClr val="000000"/>
                </a:solidFill>
              </a:defRPr>
            </a:pPr>
            <a:r>
              <a:rPr b="1" sz="1100">
                <a:latin typeface="Open Sans"/>
                <a:ea typeface="Open Sans"/>
                <a:cs typeface="Open Sans"/>
                <a:sym typeface="Open Sans"/>
              </a:rPr>
              <a:t>Primeiro serviço do tipo no país</a:t>
            </a:r>
            <a:r>
              <a:rPr sz="1100">
                <a:latin typeface="Open Sans"/>
                <a:ea typeface="Open Sans"/>
                <a:cs typeface="Open Sans"/>
                <a:sym typeface="Open Sans"/>
              </a:rPr>
              <a:t> (inaugurado em novembro de 2014);</a:t>
            </a:r>
            <a:endParaRPr sz="1400"/>
          </a:p>
          <a:p>
            <a:pPr lvl="0" marL="389164" indent="-249464">
              <a:lnSpc>
                <a:spcPct val="125000"/>
              </a:lnSpc>
              <a:spcBef>
                <a:spcPts val="1600"/>
              </a:spcBef>
              <a:buClr>
                <a:srgbClr val="000000"/>
              </a:buClr>
              <a:buSzPts val="1100"/>
              <a:buFont typeface="Helvetica"/>
              <a:buChar char="❖"/>
              <a:defRPr>
                <a:solidFill>
                  <a:srgbClr val="000000"/>
                </a:solidFill>
              </a:defRPr>
            </a:pPr>
            <a:r>
              <a:rPr sz="1100">
                <a:latin typeface="Open Sans"/>
                <a:ea typeface="Open Sans"/>
                <a:cs typeface="Open Sans"/>
                <a:sym typeface="Open Sans"/>
              </a:rPr>
              <a:t>Serviço </a:t>
            </a:r>
            <a:r>
              <a:rPr b="1" sz="1100">
                <a:latin typeface="Open Sans"/>
                <a:ea typeface="Open Sans"/>
                <a:cs typeface="Open Sans"/>
                <a:sym typeface="Open Sans"/>
              </a:rPr>
              <a:t>gratuito</a:t>
            </a:r>
            <a:r>
              <a:rPr sz="1100">
                <a:latin typeface="Open Sans"/>
                <a:ea typeface="Open Sans"/>
                <a:cs typeface="Open Sans"/>
                <a:sym typeface="Open Sans"/>
              </a:rPr>
              <a:t> e de portas abertas para todas as nacionalidades</a:t>
            </a:r>
            <a:endParaRPr sz="1400"/>
          </a:p>
          <a:p>
            <a:pPr lvl="0" marL="389164" indent="-249464">
              <a:lnSpc>
                <a:spcPct val="125000"/>
              </a:lnSpc>
              <a:spcBef>
                <a:spcPts val="1600"/>
              </a:spcBef>
              <a:buClr>
                <a:srgbClr val="000000"/>
              </a:buClr>
              <a:buSzPts val="1100"/>
              <a:buFont typeface="Helvetica"/>
              <a:buChar char="❖"/>
              <a:defRPr>
                <a:solidFill>
                  <a:srgbClr val="000000"/>
                </a:solidFill>
              </a:defRPr>
            </a:pPr>
            <a:r>
              <a:rPr b="1" sz="1100">
                <a:latin typeface="Open Sans"/>
                <a:ea typeface="Open Sans"/>
                <a:cs typeface="Open Sans"/>
                <a:sym typeface="Open Sans"/>
              </a:rPr>
              <a:t>Atendimento especializado </a:t>
            </a:r>
            <a:r>
              <a:rPr sz="1100">
                <a:latin typeface="Open Sans"/>
                <a:ea typeface="Open Sans"/>
                <a:cs typeface="Open Sans"/>
                <a:sym typeface="Open Sans"/>
              </a:rPr>
              <a:t>para imigrantes</a:t>
            </a:r>
            <a:r>
              <a:rPr sz="1100" u="sng"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400"/>
          </a:p>
          <a:p>
            <a:pPr lvl="0" marL="389164" indent="-249464">
              <a:lnSpc>
                <a:spcPct val="125000"/>
              </a:lnSpc>
              <a:spcBef>
                <a:spcPts val="1600"/>
              </a:spcBef>
              <a:buClr>
                <a:srgbClr val="000000"/>
              </a:buClr>
              <a:buSzPts val="1100"/>
              <a:buFont typeface="Helvetica"/>
              <a:buChar char="❖"/>
              <a:defRPr>
                <a:solidFill>
                  <a:srgbClr val="000000"/>
                </a:solidFill>
              </a:defRPr>
            </a:pPr>
            <a:r>
              <a:rPr sz="1100">
                <a:latin typeface="Open Sans"/>
                <a:ea typeface="Open Sans"/>
                <a:cs typeface="Open Sans"/>
                <a:sym typeface="Open Sans"/>
              </a:rPr>
              <a:t>Atendimento em </a:t>
            </a:r>
            <a:r>
              <a:rPr b="1" sz="1100">
                <a:latin typeface="Open Sans"/>
                <a:ea typeface="Open Sans"/>
                <a:cs typeface="Open Sans"/>
                <a:sym typeface="Open Sans"/>
              </a:rPr>
              <a:t>sete idiomas e itinerantes, se necessário</a:t>
            </a:r>
            <a:r>
              <a:rPr sz="1100"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400"/>
          </a:p>
          <a:p>
            <a:pPr lvl="0" marL="389164" indent="-249464">
              <a:lnSpc>
                <a:spcPct val="125000"/>
              </a:lnSpc>
              <a:spcBef>
                <a:spcPts val="1600"/>
              </a:spcBef>
              <a:buClr>
                <a:srgbClr val="000000"/>
              </a:buClr>
              <a:buSzPts val="1100"/>
              <a:buFont typeface="Helvetica"/>
              <a:buChar char="❖"/>
              <a:defRPr>
                <a:solidFill>
                  <a:srgbClr val="000000"/>
                </a:solidFill>
              </a:defRPr>
            </a:pPr>
            <a:r>
              <a:rPr b="1" sz="1100">
                <a:latin typeface="Open Sans"/>
                <a:ea typeface="Open Sans"/>
                <a:cs typeface="Open Sans"/>
                <a:sym typeface="Open Sans"/>
              </a:rPr>
              <a:t>Equipe técnica</a:t>
            </a:r>
            <a:r>
              <a:rPr sz="1100">
                <a:latin typeface="Open Sans"/>
                <a:ea typeface="Open Sans"/>
                <a:cs typeface="Open Sans"/>
                <a:sym typeface="Open Sans"/>
              </a:rPr>
              <a:t> composta por: 1 Coordenadora; 1 Assistente de projetos, 4 Atendentes multilíngues, 2 Assistentes sociais, 1 Agente de empregabilidade e 1 Educador social.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 marL="389164" indent="-249464">
              <a:lnSpc>
                <a:spcPct val="125000"/>
              </a:lnSpc>
              <a:spcBef>
                <a:spcPts val="1600"/>
              </a:spcBef>
              <a:buClr>
                <a:srgbClr val="000000"/>
              </a:buClr>
              <a:buSzPts val="1100"/>
              <a:buFont typeface="Helvetica"/>
              <a:buChar char="❖"/>
              <a:defRPr>
                <a:solidFill>
                  <a:srgbClr val="000000"/>
                </a:solidFill>
              </a:defRPr>
            </a:pPr>
            <a:r>
              <a:rPr sz="1100">
                <a:latin typeface="Open Sans"/>
                <a:ea typeface="Open Sans"/>
                <a:cs typeface="Open Sans"/>
                <a:sym typeface="Open Sans"/>
              </a:rPr>
              <a:t>Parceiros: </a:t>
            </a:r>
            <a:r>
              <a:rPr b="1" sz="1100">
                <a:latin typeface="Open Sans"/>
                <a:ea typeface="Open Sans"/>
                <a:cs typeface="Open Sans"/>
                <a:sym typeface="Open Sans"/>
              </a:rPr>
              <a:t>Defensoria Pública da União </a:t>
            </a:r>
            <a:r>
              <a:rPr sz="1100"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b="1" sz="1100">
                <a:latin typeface="Open Sans"/>
                <a:ea typeface="Open Sans"/>
                <a:cs typeface="Open Sans"/>
                <a:sym typeface="Open Sans"/>
              </a:rPr>
              <a:t>Projeto Veredas</a:t>
            </a:r>
          </a:p>
        </p:txBody>
      </p:sp>
      <p:pic>
        <p:nvPicPr>
          <p:cNvPr id="352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00087"/>
            <a:ext cx="3838575" cy="4443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3.jpg" descr="INTERIOR_SMDHC_CIDADE (2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" y="1419225"/>
            <a:ext cx="2603500" cy="2911475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2916236" y="1173036"/>
            <a:ext cx="6153001" cy="342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O CRAI já realizou mais de </a:t>
            </a:r>
            <a:r>
              <a:rPr b="1" sz="140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20 mil atendimentos</a:t>
            </a:r>
            <a:r>
              <a:rPr sz="1400">
                <a:latin typeface="Open Sans"/>
                <a:ea typeface="Open Sans"/>
                <a:cs typeface="Open Sans"/>
                <a:sym typeface="Open Sans"/>
              </a:rPr>
              <a:t> até outubro de 2018.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-Gerais: 1º atendimento, itinerante e retorno;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-Específicos: assistente social; DPU jurídico.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-Institucionais: individual e coletivo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Formou </a:t>
            </a:r>
            <a:r>
              <a:rPr b="1" sz="140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cerca de 1 mil servidores públicos</a:t>
            </a:r>
            <a:r>
              <a:rPr sz="14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Nas áreas da saúde, assistência social, educação, cultura e trabalho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Prestou apoio para resolução de </a:t>
            </a:r>
            <a:r>
              <a:rPr b="1" sz="140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situações emergenciais</a:t>
            </a:r>
            <a:r>
              <a:rPr sz="14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ônibus de haitianos; fluxo de imigrantes angolanas com crianças nos centros de acolhida; acompanhamento de moradias ocupadas; programa de interiorização dos imigrantes venezuelanos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143625" y="4844837"/>
            <a:ext cx="30003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i="1" sz="9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i="0" sz="1800"/>
            </a:pPr>
            <a:r>
              <a:rPr i="1" sz="900"/>
              <a:t>Dados do CRAI - Novembro 2017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>
            <p:ph type="title"/>
          </p:nvPr>
        </p:nvSpPr>
        <p:spPr>
          <a:xfrm>
            <a:off x="107949" y="627062"/>
            <a:ext cx="8520002" cy="708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68680">
              <a:defRPr b="1" sz="342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20">
                <a:solidFill>
                  <a:srgbClr val="009668"/>
                </a:solidFill>
              </a:rPr>
              <a:t>Atendimento Geral</a:t>
            </a:r>
          </a:p>
        </p:txBody>
      </p:sp>
      <p:sp>
        <p:nvSpPr>
          <p:cNvPr id="361" name="Shape 361"/>
          <p:cNvSpPr/>
          <p:nvPr>
            <p:ph type="body" idx="1"/>
          </p:nvPr>
        </p:nvSpPr>
        <p:spPr>
          <a:xfrm>
            <a:off x="179374" y="1131875"/>
            <a:ext cx="8584502" cy="3942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algn="just">
              <a:lnSpc>
                <a:spcPct val="115000"/>
              </a:lnSpc>
              <a:defRPr sz="1800"/>
            </a:pPr>
            <a:endParaRPr sz="12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marL="413657" indent="-261257" algn="just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Primeiro acolhimento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Identificação das necessidades dos imigrantes, conforme seu relato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Cadastro no banco de dados do CRAI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Atendimento diversificado com atendentes imigrantes em várias línguas, entre elas: Árabe, Inglês, Francês, Espanhol, Crioulo e Lingala.  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Triagem para encaminhamento a outros serviços.</a:t>
            </a:r>
            <a:endParaRPr sz="36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0" algn="just">
              <a:lnSpc>
                <a:spcPct val="115000"/>
              </a:lnSpc>
              <a:spcBef>
                <a:spcPts val="800"/>
              </a:spcBef>
              <a:defRPr sz="1800"/>
            </a:pPr>
            <a:r>
              <a:rPr sz="3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rPr>
              <a:t>Fluxos Internos:</a:t>
            </a:r>
            <a:endParaRPr sz="3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marL="413657" indent="-261257" algn="just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Atendimento Jurídico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Atendimento Serviço Social 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Atendimento Empregabilidade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>
            <p:ph type="title"/>
          </p:nvPr>
        </p:nvSpPr>
        <p:spPr>
          <a:xfrm>
            <a:off x="250825" y="555625"/>
            <a:ext cx="7129499" cy="792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9668"/>
                </a:solidFill>
              </a:rPr>
              <a:t>funções: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xfrm>
            <a:off x="304074" y="1632424"/>
            <a:ext cx="8519102" cy="28584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200" indent="-304800" algn="just">
              <a:lnSpc>
                <a:spcPct val="150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Orientação sobre regularização Migratória;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57200" indent="-304800" algn="just">
              <a:lnSpc>
                <a:spcPct val="150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Orientações para preenchimento de formulário de solicitação de refúgio;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57200" indent="-304800" algn="just">
              <a:lnSpc>
                <a:spcPct val="150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Orientação geral sobre a obtenção de documentos necessários para residir no Brasil (CPF, Carteira de trabalho)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57200" indent="-304800" algn="just">
              <a:lnSpc>
                <a:spcPct val="150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Orientações para bancarização;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57200" indent="-304800" algn="just">
              <a:lnSpc>
                <a:spcPct val="150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Tradução simples de diplomas e histórico escolar de ensino médio;</a:t>
            </a: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L="457200" indent="-304800" algn="just">
              <a:lnSpc>
                <a:spcPct val="115000"/>
              </a:lnSpc>
              <a:buClr>
                <a:srgbClr val="333333"/>
              </a:buClr>
              <a:buSzPts val="1200"/>
              <a:buFont typeface="Helvetica"/>
              <a:buChar char="●"/>
              <a:defRPr sz="1800"/>
            </a:pPr>
            <a:r>
              <a: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Encaminhamento para outros serviços do CRAI (Serviço Social, Empregabilidade), DPU, e outros serviços externos.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>
            <p:ph type="title"/>
          </p:nvPr>
        </p:nvSpPr>
        <p:spPr>
          <a:xfrm>
            <a:off x="395287" y="555625"/>
            <a:ext cx="8424900" cy="7191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2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09668"/>
                </a:solidFill>
              </a:rPr>
              <a:t>Tipos de documentos:</a:t>
            </a:r>
          </a:p>
        </p:txBody>
      </p:sp>
      <p:sp>
        <p:nvSpPr>
          <p:cNvPr id="369" name="Shape 369"/>
          <p:cNvSpPr/>
          <p:nvPr/>
        </p:nvSpPr>
        <p:spPr>
          <a:xfrm>
            <a:off x="107949" y="3952737"/>
            <a:ext cx="4157702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695D46"/>
                </a:solidFill>
              </a:rPr>
              <a:t>Protocolo de solicitação de Refúgio</a:t>
            </a:r>
          </a:p>
        </p:txBody>
      </p:sp>
      <p:pic>
        <p:nvPicPr>
          <p:cNvPr id="370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1347787"/>
            <a:ext cx="2800350" cy="215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72225" y="2427286"/>
            <a:ext cx="2479676" cy="1912938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5508625" y="4313161"/>
            <a:ext cx="3000301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695D46"/>
                </a:solidFill>
              </a:rPr>
              <a:t>RNM: Registro Nacional Migratório</a:t>
            </a:r>
          </a:p>
        </p:txBody>
      </p:sp>
      <p:pic>
        <p:nvPicPr>
          <p:cNvPr id="373" name="image1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230" y="1464249"/>
            <a:ext cx="3527146" cy="2475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3.jpg" descr="INTERIOR_SMDHC_CIDADE (2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6143625" y="4844837"/>
            <a:ext cx="30003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i="1" sz="9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i="0" sz="1800"/>
            </a:pPr>
            <a:r>
              <a:rPr i="1" sz="900"/>
              <a:t>Dados do CRAI - Novembro 2017</a:t>
            </a:r>
          </a:p>
        </p:txBody>
      </p:sp>
      <p:sp>
        <p:nvSpPr>
          <p:cNvPr id="377" name="Shape 377"/>
          <p:cNvSpPr/>
          <p:nvPr/>
        </p:nvSpPr>
        <p:spPr>
          <a:xfrm>
            <a:off x="323849" y="1347787"/>
            <a:ext cx="8137502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defRPr sz="1800"/>
            </a:pP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defRPr sz="1800"/>
            </a:pPr>
            <a:r>
              <a:rPr b="1" sz="1200">
                <a:latin typeface="Open Sans"/>
                <a:ea typeface="Open Sans"/>
                <a:cs typeface="Open Sans"/>
                <a:sym typeface="Open Sans"/>
              </a:rPr>
              <a:t>Acolher, orientar, realizar encaminhamentos para a rede e garantir o acesso do/a imigrante e refugiado/a aos serviços públicos na cidade de São Paulo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defRPr sz="1800"/>
            </a:pP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buClr>
                <a:srgbClr val="000000"/>
              </a:buClr>
              <a:buSzPts val="1200"/>
              <a:buFont typeface="Arial"/>
              <a:buChar char="●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Atua como </a:t>
            </a:r>
            <a:r>
              <a:rPr b="1" sz="1200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</a:rPr>
              <a:t>REFERÊNCIA</a:t>
            </a:r>
            <a:r>
              <a:rPr b="1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defRPr sz="1800"/>
            </a:pP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buClr>
                <a:srgbClr val="000000"/>
              </a:buClr>
              <a:buSzPts val="1200"/>
              <a:buFont typeface="Helvetica"/>
              <a:buChar char="●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Encaminhamentos:</a:t>
            </a:r>
            <a:endParaRPr sz="1200"/>
          </a:p>
          <a:p>
            <a:pPr lvl="0" algn="just">
              <a:defRPr sz="1800"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870857" indent="-261257" algn="just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CEIs – Centros de Educação Infantil;</a:t>
            </a:r>
            <a:endParaRPr sz="1200"/>
          </a:p>
          <a:p>
            <a:pPr lvl="0" marL="870857" indent="-261257" algn="just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Área da Saúde (UBS – Unidade Básica de Saúde, AMA – Assistência Médica Ambulatorial e hospitais);</a:t>
            </a:r>
            <a:endParaRPr sz="1200"/>
          </a:p>
          <a:p>
            <a:pPr lvl="0" marL="870857" indent="-261257" algn="just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acolhimento, sempre realizado via CREAS – Centro de Referência Especializados da Assistência Social ou Centro POP;</a:t>
            </a:r>
            <a:endParaRPr sz="1200"/>
          </a:p>
          <a:p>
            <a:pPr lvl="0" marL="870857" indent="-261257" algn="just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CAPS – Centro de Atenção Psicossocial;</a:t>
            </a:r>
            <a:endParaRPr sz="1200"/>
          </a:p>
          <a:p>
            <a:pPr lvl="0" marL="870857" indent="-261257" algn="just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CRAS – Centro de Referência da Assistência Social, no atendimento de demandas da Proteção Social Básica;</a:t>
            </a:r>
            <a:endParaRPr sz="1200"/>
          </a:p>
          <a:p>
            <a:pPr lvl="0" marL="870857" indent="-261257" algn="just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organizações de atendimento a imigrantes e refugiados/as.</a:t>
            </a:r>
          </a:p>
        </p:txBody>
      </p:sp>
      <p:sp>
        <p:nvSpPr>
          <p:cNvPr id="378" name="Shape 378"/>
          <p:cNvSpPr/>
          <p:nvPr/>
        </p:nvSpPr>
        <p:spPr>
          <a:xfrm>
            <a:off x="286749" y="803299"/>
            <a:ext cx="763980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9668"/>
                </a:solidFill>
              </a:rPr>
              <a:t>Serviço Social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3.jpg" descr="INTERIOR_SMDHC_CIDADE (2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323850" y="790300"/>
            <a:ext cx="30003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009668"/>
                </a:solidFill>
              </a:rPr>
              <a:t>Empregabilidade</a:t>
            </a:r>
          </a:p>
        </p:txBody>
      </p:sp>
      <p:grpSp>
        <p:nvGrpSpPr>
          <p:cNvPr id="384" name="Group 384"/>
          <p:cNvGrpSpPr/>
          <p:nvPr/>
        </p:nvGrpSpPr>
        <p:grpSpPr>
          <a:xfrm>
            <a:off x="468312" y="3940175"/>
            <a:ext cx="1727101" cy="504900"/>
            <a:chOff x="0" y="0"/>
            <a:chExt cx="1727100" cy="504899"/>
          </a:xfrm>
        </p:grpSpPr>
        <p:sp>
          <p:nvSpPr>
            <p:cNvPr id="382" name="Shape 382"/>
            <p:cNvSpPr/>
            <p:nvPr/>
          </p:nvSpPr>
          <p:spPr>
            <a:xfrm>
              <a:off x="0" y="0"/>
              <a:ext cx="1727101" cy="504900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 cap="flat">
              <a:solidFill>
                <a:srgbClr val="3399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383" name="Shape 383"/>
            <p:cNvSpPr/>
            <p:nvPr/>
          </p:nvSpPr>
          <p:spPr>
            <a:xfrm>
              <a:off x="24646" y="28929"/>
              <a:ext cx="167780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Formações e 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atividades externas</a:t>
              </a:r>
            </a:p>
          </p:txBody>
        </p:sp>
      </p:grpSp>
      <p:grpSp>
        <p:nvGrpSpPr>
          <p:cNvPr id="387" name="Group 387"/>
          <p:cNvGrpSpPr/>
          <p:nvPr/>
        </p:nvGrpSpPr>
        <p:grpSpPr>
          <a:xfrm>
            <a:off x="468312" y="2020395"/>
            <a:ext cx="1727101" cy="504901"/>
            <a:chOff x="0" y="0"/>
            <a:chExt cx="1727100" cy="504899"/>
          </a:xfrm>
        </p:grpSpPr>
        <p:sp>
          <p:nvSpPr>
            <p:cNvPr id="385" name="Shape 385"/>
            <p:cNvSpPr/>
            <p:nvPr/>
          </p:nvSpPr>
          <p:spPr>
            <a:xfrm>
              <a:off x="0" y="0"/>
              <a:ext cx="1727101" cy="504900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 cap="flat">
              <a:solidFill>
                <a:srgbClr val="3399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386" name="Shape 386"/>
            <p:cNvSpPr/>
            <p:nvPr/>
          </p:nvSpPr>
          <p:spPr>
            <a:xfrm>
              <a:off x="24646" y="117829"/>
              <a:ext cx="1677808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2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Atendimentos</a:t>
              </a:r>
            </a:p>
          </p:txBody>
        </p:sp>
      </p:grpSp>
      <p:sp>
        <p:nvSpPr>
          <p:cNvPr id="388" name="Shape 388"/>
          <p:cNvSpPr/>
          <p:nvPr/>
        </p:nvSpPr>
        <p:spPr>
          <a:xfrm>
            <a:off x="3419475" y="1203325"/>
            <a:ext cx="5545200" cy="204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orientação profissional para atendidos imigrantes e/ou empregadores e público geral;</a:t>
            </a:r>
            <a:endParaRPr sz="1200"/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produção de currículos;</a:t>
            </a:r>
            <a:endParaRPr sz="1200"/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encaminhamentos para parceiros (busca por vagas de trabalho, cursos de português e cursos profissionalizantes);</a:t>
            </a:r>
            <a:endParaRPr sz="1200"/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orientação para revalidação de diploma de ensino médio e universitário;</a:t>
            </a:r>
            <a:endParaRPr sz="1200"/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orientação para ingresso no ensino público ou privado fundamental, médio e superior;</a:t>
            </a:r>
            <a:endParaRPr sz="1200"/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orientação trabalhista; </a:t>
            </a:r>
            <a:endParaRPr sz="1200"/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agendamento para emissão de CTPS; </a:t>
            </a:r>
            <a:endParaRPr sz="1200"/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b="1" sz="1200">
                <a:latin typeface="Open Sans"/>
                <a:ea typeface="Open Sans"/>
                <a:cs typeface="Open Sans"/>
                <a:sym typeface="Open Sans"/>
              </a:rPr>
              <a:t> recebimento de denúncias de casos de trabalho escravo</a:t>
            </a:r>
          </a:p>
        </p:txBody>
      </p:sp>
      <p:sp>
        <p:nvSpPr>
          <p:cNvPr id="389" name="Shape 389"/>
          <p:cNvSpPr/>
          <p:nvPr/>
        </p:nvSpPr>
        <p:spPr>
          <a:xfrm>
            <a:off x="3419475" y="3571875"/>
            <a:ext cx="5545200" cy="115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13657" indent="-261257">
              <a:buClr>
                <a:srgbClr val="000000"/>
              </a:buClr>
              <a:buSzPts val="1200"/>
              <a:buFont typeface="Arial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realização de formações: direitos trabalhistas, gênero, etc.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participação de encontros e eventos das comunidades imigrantes;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participação de eventos que  fomentem a empregabilidade de imigrantes;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>
              <a:buClr>
                <a:srgbClr val="000000"/>
              </a:buClr>
              <a:buSzPts val="1200"/>
              <a:buFont typeface="Helvetica"/>
              <a:buChar char="❖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participação em comissões, coletivos, grupos de trabalho, núcleos e todo e qualquer espaço de discussão relacionado à temática. </a:t>
            </a:r>
          </a:p>
        </p:txBody>
      </p:sp>
      <p:sp>
        <p:nvSpPr>
          <p:cNvPr id="390" name="Shape 390"/>
          <p:cNvSpPr/>
          <p:nvPr/>
        </p:nvSpPr>
        <p:spPr>
          <a:xfrm>
            <a:off x="2195511" y="2083244"/>
            <a:ext cx="1081201" cy="287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9966"/>
          </a:solidFill>
          <a:ln>
            <a:solidFill>
              <a:srgbClr val="339966"/>
            </a:solidFill>
            <a:miter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91" name="Shape 391"/>
          <p:cNvSpPr/>
          <p:nvPr/>
        </p:nvSpPr>
        <p:spPr>
          <a:xfrm>
            <a:off x="2195511" y="4084637"/>
            <a:ext cx="1081201" cy="287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9966"/>
          </a:solidFill>
          <a:ln>
            <a:solidFill>
              <a:srgbClr val="339966"/>
            </a:solidFill>
            <a:miter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07949" y="627062"/>
            <a:ext cx="8520002" cy="708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2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09668"/>
                </a:solidFill>
              </a:rPr>
              <a:t>Definições e Conceitos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179387" y="1131887"/>
            <a:ext cx="5934000" cy="3051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>
              <a:lnSpc>
                <a:spcPct val="150000"/>
              </a:lnSpc>
              <a:defRPr sz="1800"/>
            </a:pPr>
            <a:r>
              <a:rPr b="1" sz="1000">
                <a:latin typeface="Open Sans"/>
                <a:ea typeface="Open Sans"/>
                <a:cs typeface="Open Sans"/>
                <a:sym typeface="Open Sans"/>
              </a:rPr>
              <a:t>IMIGRANTE:</a:t>
            </a:r>
            <a:r>
              <a:rPr sz="1000">
                <a:latin typeface="Open Sans"/>
                <a:ea typeface="Open Sans"/>
                <a:cs typeface="Open Sans"/>
                <a:sym typeface="Open Sans"/>
              </a:rPr>
              <a:t> pessoa que transita, trabalha ou reside e se estabelece transitória, temporária ou definitivamente em um país (quem chega);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lvl="0" marL="0">
              <a:lnSpc>
                <a:spcPct val="150000"/>
              </a:lnSpc>
              <a:defRPr sz="1800"/>
            </a:pPr>
            <a:r>
              <a:rPr b="1" sz="1000">
                <a:latin typeface="Open Sans"/>
                <a:ea typeface="Open Sans"/>
                <a:cs typeface="Open Sans"/>
                <a:sym typeface="Open Sans"/>
              </a:rPr>
              <a:t>EMIGRANTE:</a:t>
            </a:r>
            <a:r>
              <a:rPr sz="1000">
                <a:latin typeface="Open Sans"/>
                <a:ea typeface="Open Sans"/>
                <a:cs typeface="Open Sans"/>
                <a:sym typeface="Open Sans"/>
              </a:rPr>
              <a:t> pessoa que se estabelece transitória, temporária ou definitivamente no exterior (quem sai);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lvl="0" marL="0">
              <a:lnSpc>
                <a:spcPct val="150000"/>
              </a:lnSpc>
              <a:defRPr sz="1800"/>
            </a:pPr>
            <a:r>
              <a:rPr b="1" sz="1000">
                <a:latin typeface="Open Sans"/>
                <a:ea typeface="Open Sans"/>
                <a:cs typeface="Open Sans"/>
                <a:sym typeface="Open Sans"/>
              </a:rPr>
              <a:t>RETORNADO:</a:t>
            </a:r>
            <a:r>
              <a:rPr sz="1000">
                <a:latin typeface="Open Sans"/>
                <a:ea typeface="Open Sans"/>
                <a:cs typeface="Open Sans"/>
                <a:sym typeface="Open Sans"/>
              </a:rPr>
              <a:t> emigrante que retornou ao país de origem;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lvl="0" marL="0">
              <a:lnSpc>
                <a:spcPct val="150000"/>
              </a:lnSpc>
              <a:defRPr sz="1800"/>
            </a:pPr>
            <a:r>
              <a:rPr b="1" sz="1000">
                <a:latin typeface="Open Sans"/>
                <a:ea typeface="Open Sans"/>
                <a:cs typeface="Open Sans"/>
                <a:sym typeface="Open Sans"/>
              </a:rPr>
              <a:t>REFUGIADO:</a:t>
            </a:r>
            <a:r>
              <a:rPr sz="1000">
                <a:latin typeface="Open Sans"/>
                <a:ea typeface="Open Sans"/>
                <a:cs typeface="Open Sans"/>
                <a:sym typeface="Open Sans"/>
              </a:rPr>
              <a:t> pessoa que devido a fundados temores de perseguição por motivo de raça, religião, nacionalidade, grupo social ou opiniões políticas é obrigada a deixar seu país de nacionalidade para buscar refúgio em outro país;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lvl="0" marL="0">
              <a:lnSpc>
                <a:spcPct val="150000"/>
              </a:lnSpc>
              <a:defRPr sz="1800"/>
            </a:pPr>
            <a:r>
              <a:rPr b="1" sz="1000">
                <a:latin typeface="Open Sans"/>
                <a:ea typeface="Open Sans"/>
                <a:cs typeface="Open Sans"/>
                <a:sym typeface="Open Sans"/>
              </a:rPr>
              <a:t>SOLICITANTE DE REFÚGIO:</a:t>
            </a:r>
            <a:r>
              <a:rPr sz="1000">
                <a:latin typeface="Open Sans"/>
                <a:ea typeface="Open Sans"/>
                <a:cs typeface="Open Sans"/>
                <a:sym typeface="Open Sans"/>
              </a:rPr>
              <a:t> pessoa que requereu o status de refugiado e aguarda parecer das autoridades;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lvl="0" marL="0">
              <a:lnSpc>
                <a:spcPct val="150000"/>
              </a:lnSpc>
              <a:defRPr sz="1800"/>
            </a:pPr>
            <a:r>
              <a:rPr b="1" sz="1000">
                <a:latin typeface="Open Sans"/>
                <a:ea typeface="Open Sans"/>
                <a:cs typeface="Open Sans"/>
                <a:sym typeface="Open Sans"/>
              </a:rPr>
              <a:t>APÁTRIDA: </a:t>
            </a:r>
            <a:r>
              <a:rPr sz="1000">
                <a:latin typeface="Open Sans"/>
                <a:ea typeface="Open Sans"/>
                <a:cs typeface="Open Sans"/>
                <a:sym typeface="Open Sans"/>
              </a:rPr>
              <a:t>pessoa que não é considerada nacional por nenhum Estado, conforme sua legislação.</a:t>
            </a:r>
          </a:p>
        </p:txBody>
      </p:sp>
      <p:pic>
        <p:nvPicPr>
          <p:cNvPr id="121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8250" y="815975"/>
            <a:ext cx="2627312" cy="222885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702050" y="4092475"/>
            <a:ext cx="5219700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50000"/>
              </a:lnSpc>
              <a:defRPr i="1" sz="1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i="0" sz="1800"/>
            </a:pPr>
            <a:r>
              <a:rPr i="1" sz="1300"/>
              <a:t>Toda pessoa que circula dentro de um país ou internacionalmente, independente de suas razões, origens ou documentação. </a:t>
            </a:r>
            <a:endParaRPr i="1" sz="1300"/>
          </a:p>
        </p:txBody>
      </p:sp>
      <p:sp>
        <p:nvSpPr>
          <p:cNvPr id="123" name="Shape 123"/>
          <p:cNvSpPr/>
          <p:nvPr/>
        </p:nvSpPr>
        <p:spPr>
          <a:xfrm>
            <a:off x="1331912" y="4220212"/>
            <a:ext cx="2370000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just">
              <a:lnSpc>
                <a:spcPct val="150000"/>
              </a:lnSpc>
              <a:defRPr sz="1800"/>
            </a:pPr>
            <a:r>
              <a:rPr b="1" sz="2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rPr>
              <a:t>MIGRANTE:</a:t>
            </a:r>
            <a:r>
              <a:rPr b="1" sz="2600">
                <a:solidFill>
                  <a:srgbClr val="674EA7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3.jpg" descr="INTERIOR_SMDHC_CIDADE (2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3.jpg" descr="INTERIOR_SMDHC_CIDADE (2)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201177" cy="5143500"/>
          </a:xfrm>
          <a:prstGeom prst="rect">
            <a:avLst/>
          </a:prstGeom>
        </p:spPr>
      </p:pic>
      <p:sp>
        <p:nvSpPr>
          <p:cNvPr id="395" name="Shape 395"/>
          <p:cNvSpPr/>
          <p:nvPr/>
        </p:nvSpPr>
        <p:spPr>
          <a:xfrm>
            <a:off x="213024" y="726724"/>
            <a:ext cx="4693277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just">
              <a:lnSpc>
                <a:spcPct val="115000"/>
              </a:lnSpc>
              <a:defRPr sz="1800"/>
            </a:pPr>
            <a:r>
              <a: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rPr>
              <a:t>Educação Social</a:t>
            </a:r>
            <a:r>
              <a:rPr b="1" sz="4000">
                <a:solidFill>
                  <a:srgbClr val="A1E8D9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  <p:sp>
        <p:nvSpPr>
          <p:cNvPr id="396" name="Shape 396"/>
          <p:cNvSpPr/>
          <p:nvPr/>
        </p:nvSpPr>
        <p:spPr>
          <a:xfrm>
            <a:off x="0" y="1188375"/>
            <a:ext cx="9144000" cy="271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just">
              <a:lnSpc>
                <a:spcPct val="115000"/>
              </a:lnSpc>
              <a:defRPr sz="1800"/>
            </a:pPr>
            <a:endParaRPr>
              <a:solidFill>
                <a:srgbClr val="0096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defRPr sz="1800"/>
            </a:pPr>
            <a:r>
              <a:rPr b="1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sz="1200">
                <a:latin typeface="Open Sans"/>
                <a:ea typeface="Open Sans"/>
                <a:cs typeface="Open Sans"/>
                <a:sym typeface="Open Sans"/>
              </a:rPr>
              <a:t>Promover o acesso a direitos e a inclusão social, cultural e econômica das pessoas migrantes que vivem nas áreas periféricas do município de São  Paulo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defRPr sz="1800"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000000"/>
              </a:buClr>
              <a:buSzPts val="1200"/>
              <a:buFont typeface="Helvetica"/>
              <a:buChar char="●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força intolerante de trabalho;</a:t>
            </a:r>
            <a:br>
              <a:rPr sz="1200">
                <a:latin typeface="Open Sans"/>
                <a:ea typeface="Open Sans"/>
                <a:cs typeface="Open Sans"/>
                <a:sym typeface="Open Sans"/>
              </a:rPr>
            </a:b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000000"/>
              </a:buClr>
              <a:buSzPts val="1200"/>
              <a:buFont typeface="Helvetica"/>
              <a:buChar char="●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sensibilização dos serviços públicos;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defRPr sz="1800"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000000"/>
              </a:buClr>
              <a:buSzPts val="1200"/>
              <a:buFont typeface="Helvetica"/>
              <a:buChar char="●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auxílio ao desenvolvimento e articulação da rede de serviços e da sociedade civil;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marL="413657" indent="-261257" algn="just">
              <a:lnSpc>
                <a:spcPct val="115000"/>
              </a:lnSpc>
              <a:buClr>
                <a:srgbClr val="000000"/>
              </a:buClr>
              <a:buSzPts val="1200"/>
              <a:buFont typeface="Helvetica"/>
              <a:buChar char="●"/>
              <a:defRPr sz="1800"/>
            </a:pPr>
            <a:r>
              <a:rPr sz="1200">
                <a:latin typeface="Open Sans"/>
                <a:ea typeface="Open Sans"/>
                <a:cs typeface="Open Sans"/>
                <a:sym typeface="Open Sans"/>
              </a:rPr>
              <a:t>promoção do estabelecimento das garantias do bem estar.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3.jpg" descr="INTERIOR_SMDHC_CIDADE (2)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1" name="Group 401"/>
          <p:cNvGrpSpPr/>
          <p:nvPr/>
        </p:nvGrpSpPr>
        <p:grpSpPr>
          <a:xfrm>
            <a:off x="0" y="690899"/>
            <a:ext cx="9144000" cy="4452601"/>
            <a:chOff x="0" y="0"/>
            <a:chExt cx="9144000" cy="4452599"/>
          </a:xfrm>
        </p:grpSpPr>
        <p:sp>
          <p:nvSpPr>
            <p:cNvPr id="399" name="Shape 399"/>
            <p:cNvSpPr/>
            <p:nvPr/>
          </p:nvSpPr>
          <p:spPr>
            <a:xfrm>
              <a:off x="0" y="0"/>
              <a:ext cx="9144000" cy="4452600"/>
            </a:xfrm>
            <a:prstGeom prst="rect">
              <a:avLst/>
            </a:prstGeom>
            <a:noFill/>
            <a:ln w="9525" cap="flat">
              <a:solidFill>
                <a:srgbClr val="6D9EE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just">
                <a:lnSpc>
                  <a:spcPct val="115000"/>
                </a:lnSpc>
                <a:defRPr sz="10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0"/>
              <a:ext cx="9144000" cy="3927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lvl="0" algn="just">
                <a:lnSpc>
                  <a:spcPct val="115000"/>
                </a:lnSpc>
                <a:defRPr sz="1800"/>
              </a:pPr>
              <a:r>
                <a:rPr b="1" sz="3600">
                  <a:solidFill>
                    <a:srgbClr val="009668"/>
                  </a:solidFill>
                  <a:latin typeface="Amatic SC"/>
                  <a:ea typeface="Amatic SC"/>
                  <a:cs typeface="Amatic SC"/>
                  <a:sym typeface="Amatic SC"/>
                </a:rPr>
                <a:t>Eixos temáticos</a:t>
              </a:r>
              <a:endPara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>
                <a:lnSpc>
                  <a:spcPct val="115000"/>
                </a:lnSpc>
                <a:defRPr sz="1800"/>
              </a:pPr>
              <a:r>
                <a:rPr sz="1000"/>
                <a:t> </a:t>
              </a:r>
              <a:endParaRPr sz="1000"/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IMIGRAÇÃO</a:t>
              </a:r>
              <a:r>
                <a:rPr b="1" sz="1000">
                  <a:solidFill>
                    <a:srgbClr val="38761D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Facilitar aos profissionais e prestadores do serviço público  o conhecimento do tema da imigração.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>
                <a:lnSpc>
                  <a:spcPct val="115000"/>
                </a:lnSpc>
                <a:defRPr sz="1800"/>
              </a:pP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MEMÓRIA, IDENTIDADE E COMUNIDADE</a:t>
              </a:r>
              <a:r>
                <a:rPr b="1" sz="1000">
                  <a:solidFill>
                    <a:srgbClr val="00966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Desenvolvimento dos alicerces da memória, identidade e da comunidade das pessoas migrantes.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>
                <a:lnSpc>
                  <a:spcPct val="115000"/>
                </a:lnSpc>
                <a:defRPr sz="1800"/>
              </a:pP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DIREITO À EDUCAÇÃO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  Acesso, conquista e permanência da Educação Pública de qualidade, auxílio a revalidação de estudos no Brasil.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>
                <a:lnSpc>
                  <a:spcPct val="115000"/>
                </a:lnSpc>
                <a:defRPr sz="1800"/>
              </a:pP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SAÚDE</a:t>
              </a:r>
              <a:r>
                <a:rPr b="1" sz="1000">
                  <a:solidFill>
                    <a:srgbClr val="00966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Fomento ao direito de acesso e conquista à saúde de qualidade para a pessoa migrante.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just">
                <a:lnSpc>
                  <a:spcPct val="115000"/>
                </a:lnSpc>
                <a:defRPr sz="1800"/>
              </a:pPr>
              <a:r>
                <a:rPr sz="1000">
                  <a:solidFill>
                    <a:srgbClr val="FF99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ARTES INTEGRADAS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  Articulação de artistas e coletivos de migrantes, formação de rede de diálogo, criação e realização do fazer arte.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>
                <a:lnSpc>
                  <a:spcPct val="115000"/>
                </a:lnSpc>
                <a:defRPr sz="1800"/>
              </a:pP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GRUPO DE MULHERES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  Direito de acesso e conquistas das mulheres à vida digna, segura e aos serviços básicos.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just">
                <a:lnSpc>
                  <a:spcPct val="115000"/>
                </a:lnSpc>
                <a:defRPr sz="1800"/>
              </a:pP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CRIANÇA- IMAGINÁRIO, LUDICIDADE E BRINCAR</a:t>
              </a:r>
              <a:r>
                <a:rPr b="1" sz="1000">
                  <a:solidFill>
                    <a:srgbClr val="00966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Estímulo ao imaginário lúdico e brincante da criança.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>
                <a:lnSpc>
                  <a:spcPct val="115000"/>
                </a:lnSpc>
                <a:defRPr sz="1800"/>
              </a:pP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CIDADE E PERTENCIMENTO</a:t>
              </a:r>
              <a:r>
                <a:rPr sz="1000">
                  <a:solidFill>
                    <a:srgbClr val="00966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Uso dos espaços, dos equipamentos e dos serviços, cidade enquanto prolongamento da casa e convívio.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>
                <a:lnSpc>
                  <a:spcPct val="115000"/>
                </a:lnSpc>
                <a:defRPr sz="1800"/>
              </a:pP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marL="373742" indent="-208642" algn="just">
                <a:lnSpc>
                  <a:spcPct val="115000"/>
                </a:lnSpc>
                <a:buClr>
                  <a:srgbClr val="000000"/>
                </a:buClr>
                <a:buSzPts val="1000"/>
                <a:buFont typeface="Helvetica"/>
                <a:buChar char="●"/>
                <a:defRPr sz="1800"/>
              </a:pPr>
              <a:r>
                <a:rPr b="1" sz="1000">
                  <a:latin typeface="Open Sans"/>
                  <a:ea typeface="Open Sans"/>
                  <a:cs typeface="Open Sans"/>
                  <a:sym typeface="Open Sans"/>
                </a:rPr>
                <a:t>ESPORTE</a:t>
              </a:r>
              <a:r>
                <a:rPr sz="1000">
                  <a:solidFill>
                    <a:srgbClr val="00966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sz="1000">
                  <a:latin typeface="Open Sans"/>
                  <a:ea typeface="Open Sans"/>
                  <a:cs typeface="Open Sans"/>
                  <a:sym typeface="Open Sans"/>
                </a:rPr>
                <a:t>  Promoção do esporte, da gincana, diversão e jogo. Facilitação à encontros, formações de grupos de treinamento e socialização.</a:t>
              </a:r>
            </a:p>
          </p:txBody>
        </p:sp>
      </p:grp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3.jpg" descr="INTERIOR_SMDHC_CIDADE (2)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6" name="Group 406"/>
          <p:cNvGrpSpPr/>
          <p:nvPr/>
        </p:nvGrpSpPr>
        <p:grpSpPr>
          <a:xfrm>
            <a:off x="0" y="690900"/>
            <a:ext cx="9144000" cy="4452600"/>
            <a:chOff x="0" y="0"/>
            <a:chExt cx="9144000" cy="4452599"/>
          </a:xfrm>
        </p:grpSpPr>
        <p:sp>
          <p:nvSpPr>
            <p:cNvPr id="404" name="Shape 404"/>
            <p:cNvSpPr/>
            <p:nvPr/>
          </p:nvSpPr>
          <p:spPr>
            <a:xfrm>
              <a:off x="0" y="0"/>
              <a:ext cx="9144000" cy="4452600"/>
            </a:xfrm>
            <a:prstGeom prst="rect">
              <a:avLst/>
            </a:prstGeom>
            <a:noFill/>
            <a:ln w="9525" cap="flat">
              <a:solidFill>
                <a:srgbClr val="6D9EE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just">
                <a:lnSpc>
                  <a:spcPct val="115000"/>
                </a:lnSpc>
                <a:defRPr sz="10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0" y="0"/>
              <a:ext cx="9144000" cy="364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lvl="0" algn="just">
                <a:lnSpc>
                  <a:spcPct val="115000"/>
                </a:lnSpc>
                <a:defRPr sz="1800"/>
              </a:pPr>
              <a:r>
                <a:rPr b="1" sz="3600">
                  <a:solidFill>
                    <a:srgbClr val="009668"/>
                  </a:solidFill>
                  <a:latin typeface="Amatic SC"/>
                  <a:ea typeface="Amatic SC"/>
                  <a:cs typeface="Amatic SC"/>
                  <a:sym typeface="Amatic SC"/>
                </a:rPr>
                <a:t>Migração boliviana</a:t>
              </a:r>
              <a:br>
                <a:rPr b="1" sz="3600">
                  <a:solidFill>
                    <a:srgbClr val="009668"/>
                  </a:solidFill>
                  <a:latin typeface="Amatic SC"/>
                  <a:ea typeface="Amatic SC"/>
                  <a:cs typeface="Amatic SC"/>
                  <a:sym typeface="Amatic SC"/>
                </a:rPr>
              </a:br>
              <a:endParaRPr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Principal porta de entrada : Corumbá ( via terrestre)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Contrabando de migrantes e tráfico de pessoas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Migração com forte caráter sazonal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Trabalho escravo : Setor Têxtil 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Oficinas de costura: reproduz padrões de relacionamento e violência da sociedade boliviana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Violência doméstica e abuso de bebidas alcóolicas 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Regularização Migratória : Autorização de residência com base no Acordo Mercosul</a:t>
              </a:r>
              <a:endParaRPr b="1"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3.jpg" descr="INTERIOR_SMDHC_CIDADE (2)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1" name="Group 411"/>
          <p:cNvGrpSpPr/>
          <p:nvPr/>
        </p:nvGrpSpPr>
        <p:grpSpPr>
          <a:xfrm>
            <a:off x="108878" y="672753"/>
            <a:ext cx="9144001" cy="4452601"/>
            <a:chOff x="0" y="0"/>
            <a:chExt cx="9144000" cy="4452599"/>
          </a:xfrm>
        </p:grpSpPr>
        <p:sp>
          <p:nvSpPr>
            <p:cNvPr id="409" name="Shape 409"/>
            <p:cNvSpPr/>
            <p:nvPr/>
          </p:nvSpPr>
          <p:spPr>
            <a:xfrm>
              <a:off x="0" y="0"/>
              <a:ext cx="9144000" cy="4452600"/>
            </a:xfrm>
            <a:prstGeom prst="rect">
              <a:avLst/>
            </a:prstGeom>
            <a:noFill/>
            <a:ln w="9525" cap="flat">
              <a:solidFill>
                <a:srgbClr val="6D9EE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just">
                <a:lnSpc>
                  <a:spcPct val="115000"/>
                </a:lnSpc>
                <a:defRPr sz="10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0" y="0"/>
              <a:ext cx="9144000" cy="4006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lvl="0" algn="just">
                <a:lnSpc>
                  <a:spcPct val="115000"/>
                </a:lnSpc>
                <a:defRPr sz="1800"/>
              </a:pPr>
              <a:r>
                <a:rPr b="1" sz="3600">
                  <a:solidFill>
                    <a:srgbClr val="009668"/>
                  </a:solidFill>
                  <a:latin typeface="Amatic SC"/>
                  <a:ea typeface="Amatic SC"/>
                  <a:cs typeface="Amatic SC"/>
                  <a:sym typeface="Amatic SC"/>
                </a:rPr>
                <a:t>Migração haitiana</a:t>
              </a:r>
              <a:endPara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just">
                <a:lnSpc>
                  <a:spcPct val="115000"/>
                </a:lnSpc>
                <a:defRPr sz="1800"/>
              </a:pPr>
              <a:endParaRPr b="1" sz="14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just">
                <a:lnSpc>
                  <a:spcPct val="115000"/>
                </a:lnSpc>
                <a:defRPr sz="1800"/>
              </a:pPr>
              <a:endParaRPr b="1" sz="14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2014 - ápice da migração haitiana / porta de entrada: Brasiléia (Acre)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2018 - fluxo de reentrada : Chile - Bolívia - Brasil 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Contrabando de migrantes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Brasil como país de trânsito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Perfil de imigrantes haitianos de baixa escolaridade e poder econômico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Trabalho escravo: Setor Construção Civil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Situação migratória no país: solicitante de refúgio/ temporalidade permanente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Regularização Migratória: Acolhida Humanitária (portarias interministeriais nº10 e nº17)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endParaRPr b="1"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360947" indent="-360947" algn="just">
                <a:lnSpc>
                  <a:spcPct val="115000"/>
                </a:lnSpc>
                <a:buSzPct val="100000"/>
                <a:buChar char="•"/>
                <a:defRPr sz="1800"/>
              </a:pPr>
              <a:endParaRPr b="1" sz="1400"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age3.jpg" descr="INTERIOR_SMDHC_CIDADE (2)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6" name="Group 416"/>
          <p:cNvGrpSpPr/>
          <p:nvPr/>
        </p:nvGrpSpPr>
        <p:grpSpPr>
          <a:xfrm>
            <a:off x="0" y="690899"/>
            <a:ext cx="9144000" cy="4599277"/>
            <a:chOff x="0" y="0"/>
            <a:chExt cx="9144000" cy="4599275"/>
          </a:xfrm>
        </p:grpSpPr>
        <p:sp>
          <p:nvSpPr>
            <p:cNvPr id="414" name="Shape 414"/>
            <p:cNvSpPr/>
            <p:nvPr/>
          </p:nvSpPr>
          <p:spPr>
            <a:xfrm>
              <a:off x="0" y="0"/>
              <a:ext cx="9144000" cy="4452600"/>
            </a:xfrm>
            <a:prstGeom prst="rect">
              <a:avLst/>
            </a:prstGeom>
            <a:noFill/>
            <a:ln w="9525" cap="flat">
              <a:solidFill>
                <a:srgbClr val="6D9EE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just">
                <a:lnSpc>
                  <a:spcPct val="115000"/>
                </a:lnSpc>
                <a:defRPr sz="10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0" y="0"/>
              <a:ext cx="9144000" cy="4599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lvl="0" algn="just">
                <a:lnSpc>
                  <a:spcPct val="115000"/>
                </a:lnSpc>
                <a:defRPr sz="1800"/>
              </a:pPr>
              <a:r>
                <a:rPr b="1" sz="3600">
                  <a:solidFill>
                    <a:srgbClr val="009668"/>
                  </a:solidFill>
                  <a:latin typeface="Amatic SC"/>
                  <a:ea typeface="Amatic SC"/>
                  <a:cs typeface="Amatic SC"/>
                  <a:sym typeface="Amatic SC"/>
                </a:rPr>
                <a:t>Migração chinesa</a:t>
              </a:r>
              <a:endPara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just">
                <a:lnSpc>
                  <a:spcPct val="115000"/>
                </a:lnSpc>
                <a:defRPr sz="1800"/>
              </a:pPr>
              <a:endPara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80473" indent="-180473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Migração complexa com diferentes perfis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214976" indent="-214976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Tráfico de pessoas -&gt; máfia chinesa -&gt; desconhecimento da capilaridade de atuação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214976" indent="-214976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Proveniente da região de Guangdong ( Cantão)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214976" indent="-214976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Aliciamento por um membro da família ( conceito de família)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214976" indent="-214976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Trabalho escravo: Pastelarias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214976" indent="-214976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Cerceamento da liberdade por meio da barreira da língua 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214976" indent="-214976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Dificuldade de intérpretes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214976" indent="-214976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Situação migratória: irregular ( visto de turismo)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80473" indent="-180473" algn="just">
                <a:lnSpc>
                  <a:spcPct val="115000"/>
                </a:lnSpc>
                <a:buSzPct val="100000"/>
                <a:buChar char="•"/>
                <a:defRPr sz="1800"/>
              </a:pPr>
              <a:endPara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image3.jpg" descr="INTERIOR_SMDHC_CIDADE (2)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1" name="Group 421"/>
          <p:cNvGrpSpPr/>
          <p:nvPr/>
        </p:nvGrpSpPr>
        <p:grpSpPr>
          <a:xfrm>
            <a:off x="-1" y="690900"/>
            <a:ext cx="9144001" cy="4452600"/>
            <a:chOff x="0" y="0"/>
            <a:chExt cx="9144000" cy="4452599"/>
          </a:xfrm>
        </p:grpSpPr>
        <p:sp>
          <p:nvSpPr>
            <p:cNvPr id="419" name="Shape 419"/>
            <p:cNvSpPr/>
            <p:nvPr/>
          </p:nvSpPr>
          <p:spPr>
            <a:xfrm>
              <a:off x="0" y="0"/>
              <a:ext cx="9144000" cy="4452600"/>
            </a:xfrm>
            <a:prstGeom prst="rect">
              <a:avLst/>
            </a:prstGeom>
            <a:noFill/>
            <a:ln w="9525" cap="flat">
              <a:solidFill>
                <a:srgbClr val="6D9EE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just">
                <a:lnSpc>
                  <a:spcPct val="115000"/>
                </a:lnSpc>
                <a:defRPr sz="10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-1" y="33342"/>
              <a:ext cx="9144001" cy="4137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lvl="0" algn="just">
                <a:lnSpc>
                  <a:spcPct val="115000"/>
                </a:lnSpc>
                <a:defRPr sz="1800"/>
              </a:pPr>
              <a:r>
                <a:rPr b="1" sz="3600">
                  <a:solidFill>
                    <a:srgbClr val="009668"/>
                  </a:solidFill>
                  <a:latin typeface="Amatic SC"/>
                  <a:ea typeface="Amatic SC"/>
                  <a:cs typeface="Amatic SC"/>
                  <a:sym typeface="Amatic SC"/>
                </a:rPr>
                <a:t>Migração venezuelana</a:t>
              </a:r>
              <a:endPara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just">
                <a:lnSpc>
                  <a:spcPct val="115000"/>
                </a:lnSpc>
                <a:defRPr sz="1800"/>
              </a:pPr>
              <a:endPara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2015-2018 -&gt; Crise política e econômica/ paralisação do sistema de saúde/ alto grau de desnutrição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2.3 milhões de imigrantes venezuelanos-&gt; 90% para países da América do Sul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Brasil -&gt; 128 mil (IBGE) / 46 mil (OIM)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Fronteira Norte -&gt; Manaus, Belém e Boa Vista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Roraima -&gt; Falta de estrutura de serviços públicos; pauta eleitoral; casos de xenofobia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Programa de interiorização -&gt; março de 2018 / São Paulo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Perfil: alto nível de escolaridade; expressivo número de grupos vulnerabilizados ( indígenas, idosos, lgbt, pessoas com deficiência)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Regularização Migratória: Solicitação de Refúgio ou Residência Temporária para Países Fronteiriços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marL="150394" indent="-150394" algn="just">
                <a:lnSpc>
                  <a:spcPct val="115000"/>
                </a:lnSpc>
                <a:buSzPct val="100000"/>
                <a:buChar char="•"/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Trabalho escravo: oficina de costuras em SP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>
            <p:ph type="title"/>
          </p:nvPr>
        </p:nvSpPr>
        <p:spPr>
          <a:xfrm>
            <a:off x="250825" y="771525"/>
            <a:ext cx="8521800" cy="7572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600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9668"/>
                </a:solidFill>
              </a:rPr>
              <a:t>Contatos CRAI</a:t>
            </a:r>
          </a:p>
        </p:txBody>
      </p:sp>
      <p:sp>
        <p:nvSpPr>
          <p:cNvPr id="425" name="Shape 425"/>
          <p:cNvSpPr/>
          <p:nvPr/>
        </p:nvSpPr>
        <p:spPr>
          <a:xfrm>
            <a:off x="2051050" y="1834199"/>
            <a:ext cx="4908600" cy="119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ctr">
              <a:defRPr sz="1800"/>
            </a:pPr>
            <a:r>
              <a:rPr>
                <a:latin typeface="Open Sans"/>
                <a:ea typeface="Open Sans"/>
                <a:cs typeface="Open Sans"/>
                <a:sym typeface="Open Sans"/>
              </a:rPr>
              <a:t>Endereço: Rua Major Diogo 834, Bela Vista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defRPr sz="1800"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defRPr sz="1800"/>
            </a:pPr>
            <a:r>
              <a:rPr>
                <a:latin typeface="Open Sans"/>
                <a:ea typeface="Open Sans"/>
                <a:cs typeface="Open Sans"/>
                <a:sym typeface="Open Sans"/>
              </a:rPr>
              <a:t>telefone: (11) 2361 5069/ 2361 3780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defRPr sz="1800"/>
            </a:pPr>
            <a:r>
              <a:rPr>
                <a:latin typeface="Open Sans"/>
                <a:ea typeface="Open Sans"/>
                <a:cs typeface="Open Sans"/>
                <a:sym typeface="Open Sans"/>
              </a:rPr>
              <a:t>e-mail: crai@sefras.org.br</a:t>
            </a:r>
          </a:p>
        </p:txBody>
      </p:sp>
      <p:pic>
        <p:nvPicPr>
          <p:cNvPr id="426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7475" y="3278187"/>
            <a:ext cx="1489075" cy="145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>
            <p:ph type="title"/>
          </p:nvPr>
        </p:nvSpPr>
        <p:spPr>
          <a:xfrm>
            <a:off x="250825" y="555625"/>
            <a:ext cx="7129499" cy="792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200">
                <a:solidFill>
                  <a:srgbClr val="009668"/>
                </a:solidFill>
                <a:latin typeface="Arial Bold"/>
                <a:ea typeface="Arial Bold"/>
                <a:cs typeface="Arial Bold"/>
                <a:sym typeface="Arial Bold"/>
              </a:rPr>
              <a:t>Porque</a:t>
            </a:r>
            <a:r>
              <a:rPr b="1" sz="32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rPr>
              <a:t> as pessoas migram?</a:t>
            </a:r>
          </a:p>
        </p:txBody>
      </p:sp>
      <p:pic>
        <p:nvPicPr>
          <p:cNvPr id="127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5600" y="1419225"/>
            <a:ext cx="3365500" cy="254317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>
            <p:ph type="body" idx="1"/>
          </p:nvPr>
        </p:nvSpPr>
        <p:spPr>
          <a:xfrm>
            <a:off x="323850" y="1276350"/>
            <a:ext cx="4641900" cy="3754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17500" indent="-177800">
              <a:lnSpc>
                <a:spcPct val="115000"/>
              </a:lnSpc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Motivos diversos e complexos: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marL="510116" indent="-370416">
              <a:lnSpc>
                <a:spcPct val="115000"/>
              </a:lnSpc>
              <a:buClr>
                <a:srgbClr val="000000"/>
              </a:buClr>
              <a:buSzPts val="1400"/>
              <a:buFont typeface="Helvetica"/>
              <a:buChar char="➔"/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expulsão dos países de origem;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marL="510116" indent="-370416">
              <a:lnSpc>
                <a:spcPct val="115000"/>
              </a:lnSpc>
              <a:buClr>
                <a:srgbClr val="000000"/>
              </a:buClr>
              <a:buSzPts val="1400"/>
              <a:buFont typeface="Helvetica"/>
              <a:buChar char="➔"/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conjunturas econômicas e políticas a nível local, nacional e internacional;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marL="510116" indent="-370416">
              <a:lnSpc>
                <a:spcPct val="115000"/>
              </a:lnSpc>
              <a:buClr>
                <a:srgbClr val="000000"/>
              </a:buClr>
              <a:buSzPts val="1400"/>
              <a:buFont typeface="Helvetica"/>
              <a:buChar char="➔"/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políticas e leis migratórias nacionais e regionais;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marL="510116" indent="-370416">
              <a:lnSpc>
                <a:spcPct val="115000"/>
              </a:lnSpc>
              <a:buClr>
                <a:srgbClr val="000000"/>
              </a:buClr>
              <a:buSzPts val="1400"/>
              <a:buFont typeface="Helvetica"/>
              <a:buChar char="➔"/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redes sociais formais e informais estabelecidas pelos migrantes e comunidades transnacionais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marL="317500" indent="-177800">
              <a:lnSpc>
                <a:spcPct val="115000"/>
              </a:lnSpc>
              <a:defRPr sz="1800"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marL="317500" indent="-177800" algn="ctr">
              <a:lnSpc>
                <a:spcPct val="115000"/>
              </a:lnSpc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sz="1400">
                <a:latin typeface="Open Sans"/>
                <a:ea typeface="Open Sans"/>
                <a:cs typeface="Open Sans"/>
                <a:sym typeface="Open Sans"/>
              </a:rPr>
              <a:t>Raramente é uma decisão individual</a:t>
            </a:r>
            <a:r>
              <a:rPr sz="1400">
                <a:latin typeface="Open Sans"/>
                <a:ea typeface="Open Sans"/>
                <a:cs typeface="Open Sans"/>
                <a:sym typeface="Open Sans"/>
              </a:rPr>
              <a:t>: envolve famílias e comunidades inteiras, e diferentes atores públicos e privados (os próprios migrantes, autoridades, polícia de fronteira, atravessadores, agências de trabalho e turismo)</a:t>
            </a:r>
          </a:p>
        </p:txBody>
      </p:sp>
      <p:sp>
        <p:nvSpPr>
          <p:cNvPr id="129" name="Shape 129"/>
          <p:cNvSpPr/>
          <p:nvPr/>
        </p:nvSpPr>
        <p:spPr>
          <a:xfrm>
            <a:off x="5422900" y="4109214"/>
            <a:ext cx="3413100" cy="56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15000"/>
              </a:lnSpc>
              <a:defRPr i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i="0" sz="1800"/>
            </a:pPr>
            <a:r>
              <a:rPr i="1" sz="1200"/>
              <a:t>“Liberdade de mover-se, liberdade de retornar, liberdade de permanecer.”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xfrm>
            <a:off x="0" y="555625"/>
            <a:ext cx="4896000" cy="708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2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09668"/>
                </a:solidFill>
              </a:rPr>
              <a:t>O Brasil e a Imigração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5364162" y="1203325"/>
            <a:ext cx="2881201" cy="3462300"/>
            <a:chOff x="0" y="0"/>
            <a:chExt cx="2881200" cy="3462299"/>
          </a:xfrm>
        </p:grpSpPr>
        <p:sp>
          <p:nvSpPr>
            <p:cNvPr id="133" name="Shape 133"/>
            <p:cNvSpPr/>
            <p:nvPr/>
          </p:nvSpPr>
          <p:spPr>
            <a:xfrm>
              <a:off x="-1" y="0"/>
              <a:ext cx="2881202" cy="346230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15000"/>
                </a:lnSpc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-1" y="221769"/>
              <a:ext cx="2881202" cy="3018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 lvl="0" algn="ctr">
                <a:lnSpc>
                  <a:spcPct val="115000"/>
                </a:lnSpc>
                <a:defRPr sz="1800"/>
              </a:pPr>
              <a:r>
                <a:rPr b="1" sz="1200">
                  <a:solidFill>
                    <a:srgbClr val="EF6C00"/>
                  </a:solidFill>
                  <a:latin typeface="Open Sans"/>
                  <a:ea typeface="Open Sans"/>
                  <a:cs typeface="Open Sans"/>
                  <a:sym typeface="Open Sans"/>
                </a:rPr>
                <a:t>Para comparar </a:t>
              </a:r>
              <a:endParaRPr b="1" sz="120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sz="1200">
                  <a:latin typeface="Open Sans"/>
                  <a:ea typeface="Open Sans"/>
                  <a:cs typeface="Open Sans"/>
                  <a:sym typeface="Open Sans"/>
                </a:rPr>
                <a:t>População imigrante nos países: 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Catar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sz="1200">
                  <a:latin typeface="Open Sans"/>
                  <a:ea typeface="Open Sans"/>
                  <a:cs typeface="Open Sans"/>
                  <a:sym typeface="Open Sans"/>
                </a:rPr>
                <a:t>73,8%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Canadá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sz="1200">
                  <a:latin typeface="Open Sans"/>
                  <a:ea typeface="Open Sans"/>
                  <a:cs typeface="Open Sans"/>
                  <a:sym typeface="Open Sans"/>
                </a:rPr>
                <a:t>20,7%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Estados Unidos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sz="1200">
                  <a:latin typeface="Open Sans"/>
                  <a:ea typeface="Open Sans"/>
                  <a:cs typeface="Open Sans"/>
                  <a:sym typeface="Open Sans"/>
                </a:rPr>
                <a:t>14,3%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Costa Rica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sz="1200">
                  <a:latin typeface="Open Sans"/>
                  <a:ea typeface="Open Sans"/>
                  <a:cs typeface="Open Sans"/>
                  <a:sym typeface="Open Sans"/>
                </a:rPr>
                <a:t>8,6%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Argentina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sz="1200">
                  <a:latin typeface="Open Sans"/>
                  <a:ea typeface="Open Sans"/>
                  <a:cs typeface="Open Sans"/>
                  <a:sym typeface="Open Sans"/>
                </a:rPr>
                <a:t>4,6%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b="1" sz="1200">
                  <a:latin typeface="Open Sans"/>
                  <a:ea typeface="Open Sans"/>
                  <a:cs typeface="Open Sans"/>
                  <a:sym typeface="Open Sans"/>
                </a:rPr>
                <a:t>Venezuela</a:t>
              </a:r>
              <a:endParaRPr b="1"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r>
                <a:rPr sz="1200">
                  <a:latin typeface="Open Sans"/>
                  <a:ea typeface="Open Sans"/>
                  <a:cs typeface="Open Sans"/>
                  <a:sym typeface="Open Sans"/>
                </a:rPr>
                <a:t>3,9%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948486" y="4683012"/>
            <a:ext cx="1878000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000">
                <a:solidFill>
                  <a:srgbClr val="B3A77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B3A77D"/>
                </a:solidFill>
              </a:rPr>
              <a:t>Dados da Polícia Federal 2016</a:t>
            </a:r>
          </a:p>
        </p:txBody>
      </p:sp>
      <p:sp>
        <p:nvSpPr>
          <p:cNvPr id="137" name="Shape 137"/>
          <p:cNvSpPr/>
          <p:nvPr/>
        </p:nvSpPr>
        <p:spPr>
          <a:xfrm>
            <a:off x="615950" y="4802187"/>
            <a:ext cx="3581400" cy="36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200">
                <a:solidFill>
                  <a:srgbClr val="B3A77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B3A77D"/>
                </a:solidFill>
              </a:rPr>
              <a:t>https://www.iom.int/world-migration</a:t>
            </a:r>
          </a:p>
        </p:txBody>
      </p:sp>
      <p:grpSp>
        <p:nvGrpSpPr>
          <p:cNvPr id="140" name="Group 140"/>
          <p:cNvGrpSpPr/>
          <p:nvPr/>
        </p:nvGrpSpPr>
        <p:grpSpPr>
          <a:xfrm>
            <a:off x="539749" y="1203325"/>
            <a:ext cx="3889502" cy="3462300"/>
            <a:chOff x="0" y="0"/>
            <a:chExt cx="3889500" cy="3462299"/>
          </a:xfrm>
        </p:grpSpPr>
        <p:sp>
          <p:nvSpPr>
            <p:cNvPr id="138" name="Shape 138"/>
            <p:cNvSpPr/>
            <p:nvPr/>
          </p:nvSpPr>
          <p:spPr>
            <a:xfrm>
              <a:off x="-1" y="0"/>
              <a:ext cx="3889502" cy="346230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39" name="Shape 139"/>
            <p:cNvSpPr/>
            <p:nvPr/>
          </p:nvSpPr>
          <p:spPr>
            <a:xfrm>
              <a:off x="-1" y="419889"/>
              <a:ext cx="3889502" cy="2622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 lvl="0" algn="ctr">
                <a:lnSpc>
                  <a:spcPct val="115000"/>
                </a:lnSpc>
                <a:defRPr sz="1800"/>
              </a:pPr>
              <a:r>
                <a:rPr b="1" sz="1400">
                  <a:solidFill>
                    <a:srgbClr val="EF6C00"/>
                  </a:solidFill>
                  <a:latin typeface="Open Sans"/>
                  <a:ea typeface="Open Sans"/>
                  <a:cs typeface="Open Sans"/>
                  <a:sym typeface="Open Sans"/>
                </a:rPr>
                <a:t>Brasil</a:t>
              </a:r>
              <a:endParaRPr b="1" sz="140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lnSpc>
                  <a:spcPct val="115000"/>
                </a:lnSpc>
                <a:defRPr sz="1800"/>
              </a:pPr>
              <a:endParaRPr b="1" sz="140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>
                <a:defRPr sz="1800"/>
              </a:pPr>
              <a:r>
                <a:rPr i="1" sz="1400">
                  <a:latin typeface="Amatic SC"/>
                  <a:ea typeface="Amatic SC"/>
                  <a:cs typeface="Amatic SC"/>
                  <a:sym typeface="Amatic SC"/>
                </a:rPr>
                <a:t>Entrada: </a:t>
              </a: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1,2 milhões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ctr">
                <a:defRPr sz="1800"/>
              </a:pPr>
              <a:r>
                <a:rPr b="1" sz="1400">
                  <a:latin typeface="Amatic SC"/>
                  <a:ea typeface="Amatic SC"/>
                  <a:cs typeface="Amatic SC"/>
                  <a:sym typeface="Amatic SC"/>
                </a:rPr>
                <a:t>0,6% </a:t>
              </a: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da população residente no Brasil é imigrante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ctr">
                <a:defRPr sz="1800"/>
              </a:pP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ctr">
                <a:defRPr sz="1800"/>
              </a:pP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0,6 % da população imigrante do mundo vive no país</a:t>
              </a: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ctr">
                <a:defRPr sz="1800"/>
              </a:pPr>
              <a:endParaRPr sz="1400">
                <a:latin typeface="Amatic SC"/>
                <a:ea typeface="Amatic SC"/>
                <a:cs typeface="Amatic SC"/>
                <a:sym typeface="Amatic SC"/>
              </a:endParaRPr>
            </a:p>
            <a:p>
              <a:pPr lvl="0" algn="ctr">
                <a:defRPr sz="1800"/>
              </a:pPr>
              <a:r>
                <a:rPr i="1" sz="1400">
                  <a:latin typeface="Amatic SC"/>
                  <a:ea typeface="Amatic SC"/>
                  <a:cs typeface="Amatic SC"/>
                  <a:sym typeface="Amatic SC"/>
                </a:rPr>
                <a:t>Saída: </a:t>
              </a: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 </a:t>
              </a:r>
              <a:r>
                <a:rPr b="1" sz="1400">
                  <a:latin typeface="Amatic SC"/>
                  <a:ea typeface="Amatic SC"/>
                  <a:cs typeface="Amatic SC"/>
                  <a:sym typeface="Amatic SC"/>
                </a:rPr>
                <a:t>0,8% </a:t>
              </a:r>
              <a:r>
                <a:rPr sz="1400">
                  <a:latin typeface="Amatic SC"/>
                  <a:ea typeface="Amatic SC"/>
                  <a:cs typeface="Amatic SC"/>
                  <a:sym typeface="Amatic SC"/>
                </a:rPr>
                <a:t>dos brasileiros residiam fora do país </a:t>
              </a:r>
            </a:p>
          </p:txBody>
        </p:sp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title"/>
          </p:nvPr>
        </p:nvSpPr>
        <p:spPr>
          <a:xfrm>
            <a:off x="1619249" y="1347787"/>
            <a:ext cx="4392602" cy="785701"/>
          </a:xfrm>
          <a:prstGeom prst="rect">
            <a:avLst/>
          </a:prstGeom>
          <a:solidFill>
            <a:srgbClr val="009668"/>
          </a:solidFill>
        </p:spPr>
        <p:txBody>
          <a:bodyPr lIns="0" tIns="0" rIns="0" bIns="0">
            <a:normAutofit fontScale="100000" lnSpcReduction="0"/>
          </a:bodyPr>
          <a:lstStyle/>
          <a:p>
            <a:pPr lvl="0" defTabSz="512063">
              <a:defRPr sz="1800">
                <a:solidFill>
                  <a:srgbClr val="000000"/>
                </a:solidFill>
              </a:defRPr>
            </a:pPr>
            <a:r>
              <a:rPr b="1" sz="2016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9.689 refugiados*</a:t>
            </a:r>
            <a:r>
              <a:rPr b="1" sz="4032">
                <a:solidFill>
                  <a:srgbClr val="4DB6A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311150" y="3162300"/>
            <a:ext cx="8521800" cy="1071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>
              <a:lnSpc>
                <a:spcPct val="115000"/>
              </a:lnSpc>
              <a:defRPr sz="1800"/>
            </a:pPr>
            <a:r>
              <a:rPr b="1" sz="3000">
                <a:solidFill>
                  <a:srgbClr val="EF6C00"/>
                </a:solidFill>
                <a:latin typeface="Open Sans"/>
                <a:ea typeface="Open Sans"/>
                <a:cs typeface="Open Sans"/>
                <a:sym typeface="Open Sans"/>
              </a:rPr>
              <a:t>35.464</a:t>
            </a:r>
            <a:r>
              <a:rPr b="1" sz="3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solicitantes de refúgio*</a:t>
            </a:r>
          </a:p>
        </p:txBody>
      </p:sp>
      <p:sp>
        <p:nvSpPr>
          <p:cNvPr id="145" name="Shape 145"/>
          <p:cNvSpPr/>
          <p:nvPr/>
        </p:nvSpPr>
        <p:spPr>
          <a:xfrm>
            <a:off x="-1" y="746737"/>
            <a:ext cx="2998802" cy="66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b="1" sz="32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09668"/>
                </a:solidFill>
              </a:rPr>
              <a:t>No Brasil...</a:t>
            </a:r>
          </a:p>
        </p:txBody>
      </p:sp>
      <p:sp>
        <p:nvSpPr>
          <p:cNvPr id="146" name="Shape 146"/>
          <p:cNvSpPr/>
          <p:nvPr/>
        </p:nvSpPr>
        <p:spPr>
          <a:xfrm>
            <a:off x="1476375" y="2211386"/>
            <a:ext cx="3589200" cy="104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Síria (2.298)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Angola (1.420)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 Colômbia (1.100)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República Democrática do Congo (968)</a:t>
            </a:r>
          </a:p>
        </p:txBody>
      </p:sp>
      <p:sp>
        <p:nvSpPr>
          <p:cNvPr id="147" name="Shape 147"/>
          <p:cNvSpPr/>
          <p:nvPr/>
        </p:nvSpPr>
        <p:spPr>
          <a:xfrm>
            <a:off x="311150" y="3765412"/>
            <a:ext cx="3416400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ctr">
              <a:defRPr sz="1800"/>
            </a:pPr>
            <a:r>
              <a:rPr b="1" sz="1400">
                <a:latin typeface="Open Sans"/>
                <a:ea typeface="Open Sans"/>
                <a:cs typeface="Open Sans"/>
                <a:sym typeface="Open Sans"/>
              </a:rPr>
              <a:t>2.868% </a:t>
            </a:r>
            <a:r>
              <a:rPr sz="1400">
                <a:latin typeface="Open Sans"/>
                <a:ea typeface="Open Sans"/>
                <a:cs typeface="Open Sans"/>
                <a:sym typeface="Open Sans"/>
              </a:rPr>
              <a:t>de aumento de solicitações (2010-2015)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332412" y="3790862"/>
            <a:ext cx="30003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ctr">
              <a:defRPr sz="1800"/>
            </a:pPr>
            <a:r>
              <a:rPr b="1" sz="1400">
                <a:latin typeface="Open Sans"/>
                <a:ea typeface="Open Sans"/>
                <a:cs typeface="Open Sans"/>
                <a:sym typeface="Open Sans"/>
              </a:rPr>
              <a:t>17.509</a:t>
            </a:r>
            <a:r>
              <a:rPr sz="1400">
                <a:latin typeface="Open Sans"/>
                <a:ea typeface="Open Sans"/>
                <a:cs typeface="Open Sans"/>
                <a:sym typeface="Open Sans"/>
              </a:rPr>
              <a:t> processos pendentes em março/2016</a:t>
            </a:r>
          </a:p>
        </p:txBody>
      </p:sp>
      <p:grpSp>
        <p:nvGrpSpPr>
          <p:cNvPr id="151" name="Group 151"/>
          <p:cNvGrpSpPr/>
          <p:nvPr/>
        </p:nvGrpSpPr>
        <p:grpSpPr>
          <a:xfrm>
            <a:off x="5292724" y="2355850"/>
            <a:ext cx="3000302" cy="798600"/>
            <a:chOff x="0" y="0"/>
            <a:chExt cx="3000300" cy="798599"/>
          </a:xfrm>
        </p:grpSpPr>
        <p:sp>
          <p:nvSpPr>
            <p:cNvPr id="149" name="Shape 149"/>
            <p:cNvSpPr/>
            <p:nvPr/>
          </p:nvSpPr>
          <p:spPr>
            <a:xfrm>
              <a:off x="-1" y="0"/>
              <a:ext cx="3000302" cy="79860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50" name="Shape 150"/>
            <p:cNvSpPr/>
            <p:nvPr/>
          </p:nvSpPr>
          <p:spPr>
            <a:xfrm>
              <a:off x="-1" y="91975"/>
              <a:ext cx="3000302" cy="61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 lvl="0" algn="ctr">
                <a:defRPr sz="1800"/>
              </a:pPr>
              <a:r>
                <a:rPr sz="1400">
                  <a:latin typeface="Open Sans"/>
                  <a:ea typeface="Open Sans"/>
                  <a:cs typeface="Open Sans"/>
                  <a:sym typeface="Open Sans"/>
                </a:rPr>
                <a:t>Refugiados de </a:t>
              </a:r>
              <a:r>
                <a:rPr b="1" sz="1400">
                  <a:latin typeface="Open Sans"/>
                  <a:ea typeface="Open Sans"/>
                  <a:cs typeface="Open Sans"/>
                  <a:sym typeface="Open Sans"/>
                </a:rPr>
                <a:t>79 nacionalidades </a:t>
              </a:r>
              <a:r>
                <a:rPr sz="1400">
                  <a:latin typeface="Open Sans"/>
                  <a:ea typeface="Open Sans"/>
                  <a:cs typeface="Open Sans"/>
                  <a:sym typeface="Open Sans"/>
                </a:rPr>
                <a:t>diferentes no Brasil.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519112" y="4578187"/>
            <a:ext cx="4910100" cy="36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>
              <a:defRPr sz="1800"/>
            </a:pPr>
            <a:r>
              <a:rPr sz="7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* </a:t>
            </a:r>
            <a:r>
              <a:rPr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dados do ACNUR 2017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>
            <p:ph type="title"/>
          </p:nvPr>
        </p:nvSpPr>
        <p:spPr>
          <a:xfrm>
            <a:off x="-1" y="627062"/>
            <a:ext cx="8137502" cy="66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b="1" sz="3168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168">
                <a:solidFill>
                  <a:srgbClr val="009668"/>
                </a:solidFill>
              </a:rPr>
              <a:t>São Paulo de (quase) tod@s imigrantes</a:t>
            </a:r>
          </a:p>
        </p:txBody>
      </p:sp>
      <p:pic>
        <p:nvPicPr>
          <p:cNvPr id="156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1635125"/>
            <a:ext cx="1412875" cy="3313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1725" y="1668461"/>
            <a:ext cx="1536700" cy="347503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619249" y="1212394"/>
            <a:ext cx="5814902" cy="1091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 algn="ctr"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sz="1400">
                <a:latin typeface="Amatic SC"/>
                <a:ea typeface="Amatic SC"/>
                <a:cs typeface="Amatic SC"/>
                <a:sym typeface="Amatic SC"/>
              </a:rPr>
              <a:t>385.120 migrantes</a:t>
            </a:r>
            <a:r>
              <a:rPr sz="1400">
                <a:latin typeface="Amatic SC"/>
                <a:ea typeface="Amatic SC"/>
                <a:cs typeface="Amatic SC"/>
                <a:sym typeface="Amatic SC"/>
              </a:rPr>
              <a:t> regularizados de </a:t>
            </a:r>
            <a:r>
              <a:rPr b="1" sz="1400">
                <a:latin typeface="Amatic SC"/>
                <a:ea typeface="Amatic SC"/>
                <a:cs typeface="Amatic SC"/>
                <a:sym typeface="Amatic SC"/>
              </a:rPr>
              <a:t>mais de </a:t>
            </a:r>
            <a:r>
              <a:rPr b="1" sz="1500">
                <a:solidFill>
                  <a:srgbClr val="0099CC"/>
                </a:solidFill>
                <a:latin typeface="Amatic SC"/>
                <a:ea typeface="Amatic SC"/>
                <a:cs typeface="Amatic SC"/>
                <a:sym typeface="Amatic SC"/>
              </a:rPr>
              <a:t>100 nacionalidades</a:t>
            </a:r>
            <a:r>
              <a:rPr sz="1400">
                <a:latin typeface="Amatic SC"/>
                <a:ea typeface="Amatic SC"/>
                <a:cs typeface="Amatic SC"/>
                <a:sym typeface="Amatic SC"/>
              </a:rPr>
              <a:t>. </a:t>
            </a:r>
            <a:endParaRPr sz="1400">
              <a:latin typeface="Amatic SC"/>
              <a:ea typeface="Amatic SC"/>
              <a:cs typeface="Amatic SC"/>
              <a:sym typeface="Amatic SC"/>
            </a:endParaRPr>
          </a:p>
          <a:p>
            <a:pPr lvl="0" algn="ctr">
              <a:defRPr sz="1800"/>
            </a:pPr>
            <a:r>
              <a:rPr sz="1400">
                <a:latin typeface="Amatic SC"/>
                <a:ea typeface="Amatic SC"/>
                <a:cs typeface="Amatic SC"/>
                <a:sym typeface="Amatic SC"/>
              </a:rPr>
              <a:t>A cidade recebe a maioria dos migrantes no país</a:t>
            </a:r>
            <a:endParaRPr sz="1400">
              <a:latin typeface="Amatic SC"/>
              <a:ea typeface="Amatic SC"/>
              <a:cs typeface="Amatic SC"/>
              <a:sym typeface="Amatic SC"/>
            </a:endParaRPr>
          </a:p>
          <a:p>
            <a:pPr lvl="0" algn="ctr">
              <a:lnSpc>
                <a:spcPct val="115000"/>
              </a:lnSpc>
              <a:defRPr sz="1800"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lnSpc>
                <a:spcPct val="115000"/>
              </a:lnSpc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● Os imigrantes representam </a:t>
            </a:r>
            <a:r>
              <a:rPr b="1" sz="1400">
                <a:latin typeface="Open Sans"/>
                <a:ea typeface="Open Sans"/>
                <a:cs typeface="Open Sans"/>
                <a:sym typeface="Open Sans"/>
              </a:rPr>
              <a:t>3,2%</a:t>
            </a:r>
            <a:r>
              <a:rPr sz="1400">
                <a:latin typeface="Open Sans"/>
                <a:ea typeface="Open Sans"/>
                <a:cs typeface="Open Sans"/>
                <a:sym typeface="Open Sans"/>
              </a:rPr>
              <a:t> da população paulistana</a:t>
            </a:r>
          </a:p>
        </p:txBody>
      </p:sp>
      <p:sp>
        <p:nvSpPr>
          <p:cNvPr id="159" name="Shape 159"/>
          <p:cNvSpPr/>
          <p:nvPr/>
        </p:nvSpPr>
        <p:spPr>
          <a:xfrm>
            <a:off x="3130550" y="4638462"/>
            <a:ext cx="3025800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/>
            </a:pPr>
            <a:r>
              <a:rPr sz="1000"/>
              <a:t>Tabela 1: Imigrantes registrados no Município de São Paulo em janeiro de 2017</a:t>
            </a:r>
          </a:p>
        </p:txBody>
      </p:sp>
      <p:sp>
        <p:nvSpPr>
          <p:cNvPr id="160" name="Shape 160"/>
          <p:cNvSpPr/>
          <p:nvPr/>
        </p:nvSpPr>
        <p:spPr>
          <a:xfrm>
            <a:off x="6143625" y="4844837"/>
            <a:ext cx="30003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i="1" sz="9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i="0" sz="1800"/>
            </a:pPr>
            <a:r>
              <a:rPr i="1" sz="900"/>
              <a:t>Dados do Departamento da Polícia Federal 2017</a:t>
            </a:r>
          </a:p>
        </p:txBody>
      </p:sp>
      <p:graphicFrame>
        <p:nvGraphicFramePr>
          <p:cNvPr id="161" name="Table 161"/>
          <p:cNvGraphicFramePr/>
          <p:nvPr/>
        </p:nvGraphicFramePr>
        <p:xfrm>
          <a:off x="2843211" y="2284411"/>
          <a:ext cx="3443277" cy="36459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92274"/>
                <a:gridCol w="1651000"/>
              </a:tblGrid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Nacionalidade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lnT>
                      <a:solidFill>
                        <a:srgbClr val="000000">
                          <a:alpha val="0"/>
                        </a:srgbClr>
                      </a:solidFill>
                      <a:round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Quantidade por mil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  <a:round/>
                    </a:lnT>
                    <a:solidFill>
                      <a:srgbClr val="99CC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PORTUGAL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71,318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BOLIVIA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66,193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JAPAO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33,832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REPUBLICA POPULAR DA CHINA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25,727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ITALIA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23,231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ESPANHA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19,005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COREIA DO SUL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16,031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ARGENTINA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13,9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REPUBLICA DO HAITI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13,728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PERU</a:t>
                      </a:r>
                    </a:p>
                  </a:txBody>
                  <a:tcPr marL="0" marR="0" marT="0" marB="0" anchor="b" anchorCtr="0" horzOverflow="overflow">
                    <a:lnL>
                      <a:solidFill>
                        <a:srgbClr val="000000">
                          <a:alpha val="0"/>
                        </a:srgbClr>
                      </a:solidFill>
                      <a:round/>
                    </a:lnL>
                    <a:lnB>
                      <a:solidFill>
                        <a:srgbClr val="000000">
                          <a:alpha val="0"/>
                        </a:srgbClr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  <a:r>
                        <a:rPr sz="800">
                          <a:solidFill>
                            <a:srgbClr val="333333"/>
                          </a:solidFill>
                        </a:rPr>
                        <a:t>9,481</a:t>
                      </a:r>
                    </a:p>
                  </a:txBody>
                  <a:tcPr marL="0" marR="0" marT="0" marB="0" anchor="b" anchorCtr="0" horzOverflow="overflow">
                    <a:lnR w="12700">
                      <a:solidFill>
                        <a:srgbClr val="000000"/>
                      </a:solidFill>
                      <a:round/>
                    </a:lnR>
                    <a:lnB>
                      <a:solidFill>
                        <a:srgbClr val="000000">
                          <a:alpha val="0"/>
                        </a:srgbClr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>
            <p:ph type="title"/>
          </p:nvPr>
        </p:nvSpPr>
        <p:spPr>
          <a:xfrm>
            <a:off x="265111" y="673100"/>
            <a:ext cx="4044901" cy="1676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6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9668"/>
                </a:solidFill>
              </a:rPr>
              <a:t>LEGISLAÇÃO NACIONAL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4635500" y="1039812"/>
            <a:ext cx="4508401" cy="36957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lnSpc>
                <a:spcPct val="115000"/>
              </a:lnSpc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Art. 4º - “Ao migrante é garantida no território nacional, em condição de igualdade com os nacionais (...):</a:t>
            </a:r>
            <a:endParaRPr sz="1400">
              <a:solidFill>
                <a:srgbClr val="FFFFFF"/>
              </a:solidFill>
            </a:endParaRPr>
          </a:p>
          <a:p>
            <a:pPr lvl="0" algn="l">
              <a:lnSpc>
                <a:spcPct val="115000"/>
              </a:lnSpc>
              <a:spcBef>
                <a:spcPts val="1600"/>
              </a:spcBef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VIII - acesso a serviços públicos de saúde e de assistência social e à previdência social, nos termos da lei, sem discriminação em razão da nacionalidade e da condição migratória;</a:t>
            </a:r>
            <a:endParaRPr sz="1400">
              <a:solidFill>
                <a:srgbClr val="FFFFFF"/>
              </a:solidFill>
            </a:endParaRPr>
          </a:p>
          <a:p>
            <a:pPr lvl="0" algn="l">
              <a:lnSpc>
                <a:spcPct val="115000"/>
              </a:lnSpc>
              <a:spcBef>
                <a:spcPts val="1600"/>
              </a:spcBef>
              <a:defRPr sz="1800"/>
            </a:pPr>
            <a:r>
              <a:rPr sz="1400">
                <a:latin typeface="Open Sans"/>
                <a:ea typeface="Open Sans"/>
                <a:cs typeface="Open Sans"/>
                <a:sym typeface="Open Sans"/>
              </a:rPr>
              <a:t>X - direito à educação pública, vedada a discriminação em razão da nacionalidade e da condição migratória;</a:t>
            </a:r>
          </a:p>
        </p:txBody>
      </p:sp>
      <p:sp>
        <p:nvSpPr>
          <p:cNvPr id="166" name="Shape 166"/>
          <p:cNvSpPr/>
          <p:nvPr/>
        </p:nvSpPr>
        <p:spPr>
          <a:xfrm>
            <a:off x="265111" y="2727325"/>
            <a:ext cx="4044901" cy="201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lvl="0" algn="ctr">
              <a:defRPr sz="1800"/>
            </a:pPr>
            <a:r>
              <a:rPr b="1" sz="3400">
                <a:solidFill>
                  <a:srgbClr val="695D46"/>
                </a:solidFill>
                <a:latin typeface="Amatic SC"/>
                <a:ea typeface="Amatic SC"/>
                <a:cs typeface="Amatic SC"/>
                <a:sym typeface="Amatic SC"/>
              </a:rPr>
              <a:t>Nova Lei de Migração</a:t>
            </a:r>
            <a:endParaRPr sz="2100"/>
          </a:p>
          <a:p>
            <a:pPr lvl="0" algn="ctr">
              <a:defRPr sz="1800"/>
            </a:pPr>
            <a:r>
              <a:rPr b="1" sz="2600">
                <a:solidFill>
                  <a:srgbClr val="695D46"/>
                </a:solidFill>
                <a:latin typeface="Amatic SC"/>
                <a:ea typeface="Amatic SC"/>
                <a:cs typeface="Amatic SC"/>
                <a:sym typeface="Amatic SC"/>
              </a:rPr>
              <a:t>Lei nº 13.445, de 24 de maio de 2017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323850" y="1260645"/>
            <a:ext cx="6696000" cy="219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>
              <a:lnSpc>
                <a:spcPct val="115000"/>
              </a:lnSpc>
              <a:defRPr sz="1800"/>
            </a:pPr>
            <a:r>
              <a:rPr i="1" sz="1200"/>
              <a:t>Art. 1º Fica instituída a Política Municipal para a População Imigrante, a ser implementada de forma transversal às políticas e serviços públicos, sob articulação da Secretaria Municipal de Direitos Humanos e Cidadania, com os seguintes objetivos:</a:t>
            </a:r>
            <a:endParaRPr i="1" sz="1200"/>
          </a:p>
          <a:p>
            <a:pPr lvl="0">
              <a:lnSpc>
                <a:spcPct val="115000"/>
              </a:lnSpc>
              <a:spcBef>
                <a:spcPts val="300"/>
              </a:spcBef>
              <a:defRPr sz="1800"/>
            </a:pPr>
            <a:endParaRPr sz="1300"/>
          </a:p>
          <a:p>
            <a:pPr lvl="0">
              <a:lnSpc>
                <a:spcPct val="115000"/>
              </a:lnSpc>
              <a:spcBef>
                <a:spcPts val="300"/>
              </a:spcBef>
              <a:defRPr sz="1800"/>
            </a:pPr>
            <a:r>
              <a:rPr sz="1200"/>
              <a:t>I - garantir ao imigrante o </a:t>
            </a:r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acesso a direitos sociais e aos serviços públicos;</a:t>
            </a:r>
            <a:endParaRPr sz="1200" u="sng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defRPr sz="1800"/>
            </a:pPr>
            <a:r>
              <a:rPr sz="1200"/>
              <a:t>II - promover o </a:t>
            </a:r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respeito à diversidade e à interculturalidade</a:t>
            </a:r>
            <a:r>
              <a:rPr sz="1200"/>
              <a:t>;</a:t>
            </a:r>
            <a:endParaRPr sz="1200"/>
          </a:p>
          <a:p>
            <a:pPr lvl="0">
              <a:lnSpc>
                <a:spcPct val="115000"/>
              </a:lnSpc>
              <a:spcBef>
                <a:spcPts val="300"/>
              </a:spcBef>
              <a:defRPr sz="1800"/>
            </a:pPr>
            <a:r>
              <a:rPr sz="1200"/>
              <a:t>III - impedir violações de direitos;</a:t>
            </a:r>
            <a:endParaRPr sz="1200"/>
          </a:p>
          <a:p>
            <a:pPr lvl="0">
              <a:lnSpc>
                <a:spcPct val="115000"/>
              </a:lnSpc>
              <a:spcBef>
                <a:spcPts val="300"/>
              </a:spcBef>
              <a:defRPr sz="1800"/>
            </a:pPr>
            <a:r>
              <a:rPr sz="1200"/>
              <a:t>IV - fomentar a </a:t>
            </a:r>
            <a:r>
              <a:rPr sz="1200" u="sng">
                <a:latin typeface="Arial Bold"/>
                <a:ea typeface="Arial Bold"/>
                <a:cs typeface="Arial Bold"/>
                <a:sym typeface="Arial Bold"/>
              </a:rPr>
              <a:t>participação social</a:t>
            </a:r>
            <a:r>
              <a:rPr sz="1200"/>
              <a:t> e desenvolver ações coordenadas com a sociedade civil.</a:t>
            </a:r>
            <a:endParaRPr sz="1200"/>
          </a:p>
        </p:txBody>
      </p:sp>
      <p:sp>
        <p:nvSpPr>
          <p:cNvPr id="170" name="Shape 170"/>
          <p:cNvSpPr/>
          <p:nvPr/>
        </p:nvSpPr>
        <p:spPr>
          <a:xfrm>
            <a:off x="0" y="622187"/>
            <a:ext cx="9072600" cy="51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0000"/>
              </a:lnSpc>
              <a:defRPr b="1" sz="22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009668"/>
                </a:solidFill>
              </a:rPr>
              <a:t>Lei 16.478/2016 – Política Municipal para a População Imigrante</a:t>
            </a:r>
          </a:p>
        </p:txBody>
      </p:sp>
      <p:pic>
        <p:nvPicPr>
          <p:cNvPr id="171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1131887"/>
            <a:ext cx="1943100" cy="2374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Group 174"/>
          <p:cNvGrpSpPr/>
          <p:nvPr/>
        </p:nvGrpSpPr>
        <p:grpSpPr>
          <a:xfrm>
            <a:off x="323850" y="3659187"/>
            <a:ext cx="8496300" cy="1217701"/>
            <a:chOff x="0" y="0"/>
            <a:chExt cx="8496300" cy="1217699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8496300" cy="1217700"/>
            </a:xfrm>
            <a:prstGeom prst="rect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</a:p>
          </p:txBody>
        </p:sp>
        <p:sp>
          <p:nvSpPr>
            <p:cNvPr id="173" name="Shape 173"/>
            <p:cNvSpPr/>
            <p:nvPr/>
          </p:nvSpPr>
          <p:spPr>
            <a:xfrm>
              <a:off x="0" y="0"/>
              <a:ext cx="8496300" cy="1177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 sz="1800"/>
              </a:pPr>
              <a:r>
                <a:rPr sz="1200"/>
                <a:t>Parágrafo único.</a:t>
              </a:r>
              <a:endParaRPr sz="1200"/>
            </a:p>
            <a:p>
              <a:pPr lvl="0" algn="ctr">
                <a:defRPr sz="1800"/>
              </a:pPr>
              <a:r>
                <a:rPr sz="1200"/>
                <a:t>Considera-se população imigrante, para os fins desta lei, todas as pessoas que se transferem de seu lugar de residência habitual em outro país para o Brasil, compreendendo imigrantes laborais, estudantes, pessoas em situação de refúgio, apátridas, bem como suas famílias,</a:t>
              </a:r>
              <a:endParaRPr sz="1200"/>
            </a:p>
            <a:p>
              <a:pPr lvl="0" algn="ctr">
                <a:defRPr sz="1800"/>
              </a:pPr>
              <a:endParaRPr sz="1200"/>
            </a:p>
            <a:p>
              <a:pPr lvl="0" algn="ctr">
                <a:defRPr sz="1800"/>
              </a:pPr>
              <a:r>
                <a:rPr sz="1200"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sz="1400">
                  <a:latin typeface="Arial Bold"/>
                  <a:ea typeface="Arial Bold"/>
                  <a:cs typeface="Arial Bold"/>
                  <a:sym typeface="Arial Bold"/>
                </a:rPr>
                <a:t>independentemente de sua situação imigratória e documental</a:t>
              </a:r>
            </a:p>
          </p:txBody>
        </p:sp>
      </p:grp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>
            <p:ph type="title"/>
          </p:nvPr>
        </p:nvSpPr>
        <p:spPr>
          <a:xfrm>
            <a:off x="179386" y="987425"/>
            <a:ext cx="6443702" cy="706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000">
                <a:solidFill>
                  <a:srgbClr val="009668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9668"/>
                </a:solidFill>
              </a:rPr>
              <a:t>Decreto 57.533/2016 - Acesso à Assistência Social</a:t>
            </a:r>
          </a:p>
        </p:txBody>
      </p:sp>
      <p:sp>
        <p:nvSpPr>
          <p:cNvPr id="178" name="Shape 178"/>
          <p:cNvSpPr/>
          <p:nvPr/>
        </p:nvSpPr>
        <p:spPr>
          <a:xfrm>
            <a:off x="107950" y="1764789"/>
            <a:ext cx="9145500" cy="2693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lvl="0">
              <a:defRPr sz="1800"/>
            </a:pPr>
            <a:r>
              <a:rPr sz="1000"/>
              <a:t>Art. 11. Caberá à Secretaria Municipal de Assistência e Desenvolvimento Social – SMADS: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I - proceder à </a:t>
            </a:r>
            <a:r>
              <a:rPr sz="1000">
                <a:solidFill>
                  <a:srgbClr val="009668"/>
                </a:solidFill>
              </a:rPr>
              <a:t>inserção das famílias imigrantes em situação de vulnerabilidade social no Cadastro Único</a:t>
            </a:r>
            <a:r>
              <a:rPr sz="1000"/>
              <a:t> do Sistema Único de Assistência Social do Governo Federal – CadÚnico;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>
                <a:solidFill>
                  <a:srgbClr val="009668"/>
                </a:solidFill>
              </a:rPr>
              <a:t>II - assegurar que a rede de atendimento em assistência social do Município de São Paulo atenda à população imigrante, considerando suas especificidades. </a:t>
            </a:r>
            <a:endParaRPr sz="1000">
              <a:solidFill>
                <a:srgbClr val="009668"/>
              </a:solidFill>
            </a:endParaRPr>
          </a:p>
          <a:p>
            <a:pPr lvl="0">
              <a:defRPr sz="1800"/>
            </a:pPr>
            <a:endParaRPr sz="1000">
              <a:solidFill>
                <a:srgbClr val="009668"/>
              </a:solidFill>
            </a:endParaRPr>
          </a:p>
          <a:p>
            <a:pPr lvl="0">
              <a:defRPr sz="1800"/>
            </a:pPr>
            <a:r>
              <a:rPr sz="1000"/>
              <a:t>§ 1º Na análise da situação de vulnerabilidade social do imigrante para concessão de direitos e benefícios socioassistenciais, o agente público deve levar em conta critérios específicos concernentes a esta população, tais como a inexistência de rede familiar e de vínculos comunitários no Município e as dificuldades enfrentadas no processo de deslocamento e chegada ao país. </a:t>
            </a:r>
            <a:endParaRPr sz="1000"/>
          </a:p>
          <a:p>
            <a:pPr lvl="0">
              <a:defRPr sz="1800"/>
            </a:pPr>
            <a:r>
              <a:rPr sz="1000"/>
              <a:t> </a:t>
            </a:r>
            <a:endParaRPr sz="1000"/>
          </a:p>
          <a:p>
            <a:pPr lvl="0">
              <a:defRPr sz="1800"/>
            </a:pPr>
            <a:r>
              <a:rPr sz="1000"/>
              <a:t>§ 2º O tratamento dos dados pessoais da população imigrante atendida deve assegurar sua privacidade e segurança, garantido o sigilo dos dados de solicitantes de refúgio e refugiados. </a:t>
            </a:r>
            <a:endParaRPr sz="1000"/>
          </a:p>
          <a:p>
            <a:pPr lvl="0">
              <a:defRPr sz="1800"/>
            </a:pPr>
            <a:endParaRPr sz="1000"/>
          </a:p>
          <a:p>
            <a:pPr lvl="0">
              <a:defRPr sz="1800"/>
            </a:pPr>
            <a:r>
              <a:rPr sz="1000"/>
              <a:t>§ 3º No atendimento socioassistencial da população imigrante egressa do sistema prisional, a SMADS deverá articular-se com as instâncias governamentais assistenciais de todos os níveis federativos, especialmente no que concerne à situação da mulher imigrante egressa e suas(seus) filhas(os) menores de idade. </a:t>
            </a:r>
            <a:endParaRPr sz="100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AB40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AB4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AB40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AB4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