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0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_rels/presentation.xml.rels" ContentType="application/vnd.openxmlformats-package.relationships+xml"/>
  <Override PartName="/ppt/media/image8.png" ContentType="image/png"/>
  <Override PartName="/ppt/media/image10.png" ContentType="image/png"/>
  <Override PartName="/ppt/media/image20.jpeg" ContentType="image/jpeg"/>
  <Override PartName="/ppt/media/image22.jpeg" ContentType="image/jpeg"/>
  <Override PartName="/ppt/media/image14.png" ContentType="image/png"/>
  <Override PartName="/ppt/media/image16.png" ContentType="image/png"/>
  <Override PartName="/ppt/media/image24.jpeg" ContentType="image/jpeg"/>
  <Override PartName="/ppt/media/image13.jpeg" ContentType="image/jpeg"/>
  <Override PartName="/ppt/media/image34.png" ContentType="image/png"/>
  <Override PartName="/ppt/media/image18.png" ContentType="image/png"/>
  <Override PartName="/ppt/media/image30.jpeg" ContentType="image/jpeg"/>
  <Override PartName="/ppt/media/image26.jpeg" ContentType="image/jpeg"/>
  <Override PartName="/ppt/media/image1.png" ContentType="image/png"/>
  <Override PartName="/ppt/media/image32.jpeg" ContentType="image/jpeg"/>
  <Override PartName="/ppt/media/image3.png" ContentType="image/png"/>
  <Override PartName="/ppt/media/image28.jpeg" ContentType="image/jpeg"/>
  <Override PartName="/ppt/media/image5.png" ContentType="image/png"/>
  <Override PartName="/ppt/media/image7.png" ContentType="image/png"/>
  <Override PartName="/ppt/media/image19.jpeg" ContentType="image/jpeg"/>
  <Override PartName="/ppt/media/image9.png" ContentType="image/png"/>
  <Override PartName="/ppt/media/image11.png" ContentType="image/png"/>
  <Override PartName="/ppt/media/image21.jpeg" ContentType="image/jpeg"/>
  <Override PartName="/ppt/media/image31.png" ContentType="image/png"/>
  <Override PartName="/ppt/media/image12.jpeg" ContentType="image/jpeg"/>
  <Override PartName="/ppt/media/image23.jpeg" ContentType="image/jpeg"/>
  <Override PartName="/ppt/media/image33.png" ContentType="image/png"/>
  <Override PartName="/ppt/media/image17.png" ContentType="image/png"/>
  <Override PartName="/ppt/media/image25.jpeg" ContentType="image/jpeg"/>
  <Override PartName="/ppt/media/image15.wmf" ContentType="image/x-wmf"/>
  <Override PartName="/ppt/media/image2.png" ContentType="image/png"/>
  <Override PartName="/ppt/media/image27.jpeg" ContentType="image/jpeg"/>
  <Override PartName="/ppt/media/image4.png" ContentType="image/png"/>
  <Override PartName="/ppt/media/image29.jpeg" ContentType="image/jpeg"/>
  <Override PartName="/ppt/media/image6.png" ContentType="image/pn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x="12192000" cy="6858000"/>
  <p:notesSz cx="6794500" cy="9906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bIns="0" lIns="0" rIns="0" tIns="0" wrap="none"/>
          <a:p>
            <a:r>
              <a:rPr lang="pt-BR"/>
              <a:t>Clique para editar o formato de notas</a:t>
            </a:r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r>
              <a:rPr lang="pt-BR"/>
              <a:t>&lt;cabeçalho&gt;</a:t>
            </a:r>
            <a:endParaRPr/>
          </a:p>
        </p:txBody>
      </p:sp>
      <p:sp>
        <p:nvSpPr>
          <p:cNvPr id="155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bIns="0" lIns="0" rIns="0" tIns="0" wrap="none"/>
          <a:p>
            <a:pPr algn="r"/>
            <a:r>
              <a:rPr lang="pt-BR"/>
              <a:t>&lt;data/hora&gt;</a:t>
            </a:r>
            <a:endParaRPr/>
          </a:p>
        </p:txBody>
      </p:sp>
      <p:sp>
        <p:nvSpPr>
          <p:cNvPr id="156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r>
              <a:rPr lang="pt-BR"/>
              <a:t>&lt;rodapé&gt;</a:t>
            </a:r>
            <a:endParaRPr/>
          </a:p>
        </p:txBody>
      </p:sp>
      <p:sp>
        <p:nvSpPr>
          <p:cNvPr id="157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anchor="b" bIns="0" lIns="0" rIns="0" tIns="0" wrap="none"/>
          <a:p>
            <a:pPr algn="r"/>
            <a:fld id="{52F419ED-7410-417C-B8DF-5967A34B42BC}" type="slidenum">
              <a:rPr lang="pt-BR"/>
              <a:t>&lt;número&gt;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40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EA9F6F97-5C6F-4170-A4E2-47CEF97580F9}" type="slidenum">
              <a:rPr lang="pt-BR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42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692FE738-55FF-447B-8205-4FDDE4EF5BBA}" type="slidenum">
              <a:rPr lang="pt-BR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44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09EF9D1F-F45E-4CD3-8E51-310DE0233D21}" type="slidenum">
              <a:rPr lang="pt-BR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46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A9930942-92F0-4DA1-A35B-77C8B441FE89}" type="slidenum">
              <a:rPr lang="pt-BR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48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1C3803E0-9ECC-43FB-B82E-88D3F7EE3701}" type="slidenum">
              <a:rPr lang="pt-BR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250" name="TextShape 2"/>
          <p:cNvSpPr txBox="1"/>
          <p:nvPr/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E9DA8524-55F6-430E-AABD-E3192B2B3A1E}" type="slidenum">
              <a:rPr lang="pt-BR">
                <a:solidFill>
                  <a:srgbClr val="000000"/>
                </a:solidFill>
                <a:latin typeface="+mn-lt"/>
                <a:ea typeface="+mn-ea"/>
              </a:rPr>
              <a:t>&lt;número&gt;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0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0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64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0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44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82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60948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6231600" y="36817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516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231600" y="1604520"/>
            <a:ext cx="53542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609480" y="3681720"/>
            <a:ext cx="10972080" cy="189684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0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-319680" y="-303120"/>
            <a:ext cx="12634200" cy="7189920"/>
          </a:xfrm>
          <a:prstGeom prst="rect">
            <a:avLst/>
          </a:prstGeom>
        </p:spPr>
      </p:pic>
      <p:pic>
        <p:nvPicPr>
          <p:cNvPr descr="" id="1" name="Imagem 8"/>
          <p:cNvPicPr/>
          <p:nvPr/>
        </p:nvPicPr>
        <p:blipFill>
          <a:blip r:embed="rId3"/>
          <a:stretch>
            <a:fillRect/>
          </a:stretch>
        </p:blipFill>
        <p:spPr>
          <a:xfrm>
            <a:off x="451080" y="6041880"/>
            <a:ext cx="3948480" cy="531360"/>
          </a:xfrm>
          <a:prstGeom prst="rect">
            <a:avLst/>
          </a:prstGeom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36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-319680" y="-303120"/>
            <a:ext cx="12634200" cy="7189920"/>
          </a:xfrm>
          <a:prstGeom prst="rect">
            <a:avLst/>
          </a:prstGeom>
        </p:spPr>
      </p:pic>
      <p:pic>
        <p:nvPicPr>
          <p:cNvPr descr="" id="37" name="Imagem 8"/>
          <p:cNvPicPr/>
          <p:nvPr/>
        </p:nvPicPr>
        <p:blipFill>
          <a:blip r:embed="rId3"/>
          <a:stretch>
            <a:fillRect/>
          </a:stretch>
        </p:blipFill>
        <p:spPr>
          <a:xfrm>
            <a:off x="451080" y="6041880"/>
            <a:ext cx="3948480" cy="531360"/>
          </a:xfrm>
          <a:prstGeom prst="rect">
            <a:avLst/>
          </a:prstGeom>
        </p:spPr>
      </p:pic>
      <p:sp>
        <p:nvSpPr>
          <p:cNvPr id="38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17/09/18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A5A0BA7C-B3A9-49A2-8B59-C429F8FD787B}" type="slidenum">
              <a:rPr lang="pt-BR">
                <a:solidFill>
                  <a:srgbClr val="000000"/>
                </a:solidFill>
                <a:latin typeface="Calibri"/>
              </a:rPr>
              <a:t>&lt;número&gt;</a:t>
            </a:fld>
            <a:endParaRPr/>
          </a:p>
        </p:txBody>
      </p:sp>
      <p:sp>
        <p:nvSpPr>
          <p:cNvPr id="4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75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-319680" y="-303120"/>
            <a:ext cx="12634200" cy="7189920"/>
          </a:xfrm>
          <a:prstGeom prst="rect">
            <a:avLst/>
          </a:prstGeom>
        </p:spPr>
      </p:pic>
      <p:pic>
        <p:nvPicPr>
          <p:cNvPr descr="" id="76" name="Imagem 8"/>
          <p:cNvPicPr/>
          <p:nvPr/>
        </p:nvPicPr>
        <p:blipFill>
          <a:blip r:embed="rId3"/>
          <a:stretch>
            <a:fillRect/>
          </a:stretch>
        </p:blipFill>
        <p:spPr>
          <a:xfrm>
            <a:off x="451080" y="6041880"/>
            <a:ext cx="3948480" cy="531360"/>
          </a:xfrm>
          <a:prstGeom prst="rect">
            <a:avLst/>
          </a:prstGeom>
        </p:spPr>
      </p:pic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90000"/>
              </a:lnSpc>
            </a:pPr>
            <a:r>
              <a:rPr lang="pt-BR" sz="4400">
                <a:solidFill>
                  <a:srgbClr val="000000"/>
                </a:solidFill>
                <a:latin typeface="Calibri Light"/>
              </a:rPr>
              <a:t>Clique para editar o formato do texto do títuloClique para editar o título mestre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17/09/18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1ACCB295-4027-43C7-86F5-BD21D3B126CE}" type="slidenum">
              <a:rPr lang="pt-BR">
                <a:solidFill>
                  <a:srgbClr val="000000"/>
                </a:solidFill>
                <a:latin typeface="Calibri"/>
              </a:rPr>
              <a:t>&lt;número&gt;</a:t>
            </a:fld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14" name="pasted-image.pdf"/>
          <p:cNvPicPr/>
          <p:nvPr/>
        </p:nvPicPr>
        <p:blipFill>
          <a:blip r:embed="rId2"/>
          <a:stretch>
            <a:fillRect/>
          </a:stretch>
        </p:blipFill>
        <p:spPr>
          <a:xfrm>
            <a:off x="-319680" y="-303120"/>
            <a:ext cx="12634200" cy="7189920"/>
          </a:xfrm>
          <a:prstGeom prst="rect">
            <a:avLst/>
          </a:prstGeom>
        </p:spPr>
      </p:pic>
      <p:pic>
        <p:nvPicPr>
          <p:cNvPr descr="" id="115" name="Imagem 8"/>
          <p:cNvPicPr/>
          <p:nvPr/>
        </p:nvPicPr>
        <p:blipFill>
          <a:blip r:embed="rId3"/>
          <a:stretch>
            <a:fillRect/>
          </a:stretch>
        </p:blipFill>
        <p:spPr>
          <a:xfrm>
            <a:off x="451080" y="6041880"/>
            <a:ext cx="3948480" cy="531360"/>
          </a:xfrm>
          <a:prstGeom prst="rect">
            <a:avLst/>
          </a:prstGeom>
        </p:spPr>
      </p:pic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90000"/>
              </a:lnSpc>
            </a:pPr>
            <a:r>
              <a:rPr lang="pt-BR" sz="4400">
                <a:solidFill>
                  <a:srgbClr val="000000"/>
                </a:solidFill>
                <a:latin typeface="Calibri Light"/>
              </a:rPr>
              <a:t>Clique para editar o formato do texto do títuloClique para editar o título mestre</a:t>
            </a:r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bIns="45000" lIns="90000" rIns="90000" tIns="45000"/>
          <a:p>
            <a:pPr>
              <a:buSzPct val="45000"/>
              <a:buFont typeface="StarSymbol"/>
              <a:buChar char=""/>
            </a:pPr>
            <a:r>
              <a:rPr lang="pt-BR" sz="2800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800">
                <a:solidFill>
                  <a:srgbClr val="000000"/>
                </a:solidFill>
                <a:latin typeface="Calibri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 sz="2800">
                <a:solidFill>
                  <a:srgbClr val="000000"/>
                </a:solidFill>
                <a:latin typeface="Calibri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2800">
                <a:solidFill>
                  <a:srgbClr val="000000"/>
                </a:solidFill>
                <a:latin typeface="Calibri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800">
                <a:solidFill>
                  <a:srgbClr val="000000"/>
                </a:solidFill>
                <a:latin typeface="Calibri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800">
                <a:solidFill>
                  <a:srgbClr val="000000"/>
                </a:solidFill>
                <a:latin typeface="Calibri"/>
              </a:rPr>
              <a:t>6.º Nível da estrutura de tópicos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 sz="2800">
                <a:solidFill>
                  <a:srgbClr val="000000"/>
                </a:solidFill>
                <a:latin typeface="Calibri"/>
              </a:rPr>
              <a:t>7.º Nível da estrutura de tópicosClique para editar o texto mestre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2400">
                <a:solidFill>
                  <a:srgbClr val="000000"/>
                </a:solidFill>
                <a:latin typeface="Calibri"/>
              </a:rPr>
              <a:t>Segundo nível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pt-BR" sz="2000">
                <a:solidFill>
                  <a:srgbClr val="000000"/>
                </a:solidFill>
                <a:latin typeface="Calibri"/>
              </a:rPr>
              <a:t>Terceiro nível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Quarto nível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Quinto nível</a:t>
            </a:r>
            <a:endParaRPr/>
          </a:p>
        </p:txBody>
      </p:sp>
      <p:sp>
        <p:nvSpPr>
          <p:cNvPr id="118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17/09/18</a:t>
            </a:r>
            <a:endParaRPr/>
          </a:p>
        </p:txBody>
      </p:sp>
      <p:sp>
        <p:nvSpPr>
          <p:cNvPr id="119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120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386CAE08-F14D-47E4-83E7-CC493BD185C5}" type="slidenum">
              <a:rPr lang="pt-BR">
                <a:solidFill>
                  <a:srgbClr val="000000"/>
                </a:solidFill>
                <a:latin typeface="Calibri"/>
              </a:rPr>
              <a:t>&lt;número&gt;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wmf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7565400" y="-333720"/>
            <a:ext cx="4756680" cy="6124680"/>
          </a:xfrm>
          <a:prstGeom prst="rect">
            <a:avLst/>
          </a:prstGeom>
          <a:solidFill>
            <a:srgbClr val="f29315"/>
          </a:solidFill>
        </p:spPr>
      </p:sp>
      <p:pic>
        <p:nvPicPr>
          <p:cNvPr descr="" id="159" name="Imagem 1"/>
          <p:cNvPicPr/>
          <p:nvPr/>
        </p:nvPicPr>
        <p:blipFill>
          <a:blip r:embed="rId1"/>
          <a:stretch>
            <a:fillRect/>
          </a:stretch>
        </p:blipFill>
        <p:spPr>
          <a:xfrm>
            <a:off x="-348480" y="-290160"/>
            <a:ext cx="7913520" cy="7147800"/>
          </a:xfrm>
          <a:prstGeom prst="rect">
            <a:avLst/>
          </a:prstGeom>
        </p:spPr>
      </p:pic>
      <p:sp>
        <p:nvSpPr>
          <p:cNvPr id="160" name="CustomShape 2"/>
          <p:cNvSpPr/>
          <p:nvPr/>
        </p:nvSpPr>
        <p:spPr>
          <a:xfrm>
            <a:off x="7948440" y="474840"/>
            <a:ext cx="4243320" cy="2802600"/>
          </a:xfrm>
          <a:prstGeom prst="rect">
            <a:avLst/>
          </a:prstGeom>
          <a:solidFill>
            <a:srgbClr val="f29315"/>
          </a:solidFill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4000">
                <a:solidFill>
                  <a:srgbClr val="ffffff"/>
                </a:solidFill>
                <a:latin typeface="Calibri"/>
              </a:rPr>
              <a:t>Painel: Conquistas</a:t>
            </a:r>
            <a:r>
              <a:rPr b="1" lang="pt-BR" sz="4000">
                <a:solidFill>
                  <a:srgbClr val="ffffff"/>
                </a:solidFill>
                <a:latin typeface="Calibri"/>
              </a:rPr>
              <a:t>
</a:t>
            </a:r>
            <a:r>
              <a:rPr b="1" lang="pt-BR" sz="4000">
                <a:solidFill>
                  <a:srgbClr val="ffffff"/>
                </a:solidFill>
                <a:latin typeface="Calibri"/>
              </a:rPr>
              <a:t>e Desafios da Imunização no Brasil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61" name="CustomShape 3"/>
          <p:cNvSpPr/>
          <p:nvPr/>
        </p:nvSpPr>
        <p:spPr>
          <a:xfrm>
            <a:off x="7969680" y="3587760"/>
            <a:ext cx="3918600" cy="63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pt-BR">
                <a:solidFill>
                  <a:srgbClr val="ffffff"/>
                </a:solidFill>
                <a:latin typeface="Calibri"/>
              </a:rPr>
              <a:t>Mauricio Zuma,</a:t>
            </a:r>
            <a:r>
              <a:rPr i="1" lang="pt-BR">
                <a:solidFill>
                  <a:srgbClr val="ffffff"/>
                </a:solidFill>
                <a:latin typeface="Calibri"/>
              </a:rPr>
              <a:t>
</a:t>
            </a:r>
            <a:r>
              <a:rPr i="1" lang="pt-BR">
                <a:solidFill>
                  <a:srgbClr val="ffffff"/>
                </a:solidFill>
                <a:latin typeface="Calibri"/>
              </a:rPr>
              <a:t>diretor de Bio-Manguinhos/Fiocruz</a:t>
            </a:r>
            <a:endParaRPr/>
          </a:p>
        </p:txBody>
      </p:sp>
      <p:pic>
        <p:nvPicPr>
          <p:cNvPr descr="" id="162" name="Imagem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040960" y="4849560"/>
            <a:ext cx="3732120" cy="502200"/>
          </a:xfrm>
          <a:prstGeom prst="rect">
            <a:avLst/>
          </a:prstGeom>
        </p:spPr>
      </p:pic>
      <p:pic>
        <p:nvPicPr>
          <p:cNvPr descr="" id="163" name="Imagem 11"/>
          <p:cNvPicPr/>
          <p:nvPr/>
        </p:nvPicPr>
        <p:blipFill>
          <a:blip r:embed="rId3"/>
          <a:stretch>
            <a:fillRect/>
          </a:stretch>
        </p:blipFill>
        <p:spPr>
          <a:xfrm>
            <a:off x="7889400" y="5963040"/>
            <a:ext cx="4109400" cy="819360"/>
          </a:xfrm>
          <a:prstGeom prst="rect">
            <a:avLst/>
          </a:prstGeom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1" name="Imagem 1"/>
          <p:cNvPicPr/>
          <p:nvPr/>
        </p:nvPicPr>
        <p:blipFill>
          <a:blip r:embed="rId1"/>
          <a:stretch>
            <a:fillRect/>
          </a:stretch>
        </p:blipFill>
        <p:spPr>
          <a:xfrm>
            <a:off x="-424440" y="-319320"/>
            <a:ext cx="8567640" cy="6211800"/>
          </a:xfrm>
          <a:prstGeom prst="rect">
            <a:avLst/>
          </a:prstGeom>
        </p:spPr>
      </p:pic>
      <p:sp>
        <p:nvSpPr>
          <p:cNvPr id="202" name="CustomShape 1"/>
          <p:cNvSpPr/>
          <p:nvPr/>
        </p:nvSpPr>
        <p:spPr>
          <a:xfrm>
            <a:off x="8432640" y="1836360"/>
            <a:ext cx="3654720" cy="1095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t-BR" sz="2200">
                <a:solidFill>
                  <a:srgbClr val="000000"/>
                </a:solidFill>
                <a:latin typeface="Calibri"/>
              </a:rPr>
              <a:t>42 anos de </a:t>
            </a:r>
            <a:r>
              <a:rPr b="1" lang="pt-BR" sz="2200">
                <a:solidFill>
                  <a:srgbClr val="000000"/>
                </a:solidFill>
                <a:latin typeface="Calibri"/>
              </a:rPr>
              <a:t>excelência</a:t>
            </a:r>
            <a:r>
              <a:rPr lang="pt-BR" sz="2200">
                <a:solidFill>
                  <a:srgbClr val="000000"/>
                </a:solidFill>
                <a:latin typeface="Calibri"/>
              </a:rPr>
              <a:t> nas áreas de produção e inovação em </a:t>
            </a:r>
            <a:r>
              <a:rPr b="1" lang="pt-BR" sz="2200">
                <a:solidFill>
                  <a:srgbClr val="000000"/>
                </a:solidFill>
                <a:latin typeface="Calibri"/>
              </a:rPr>
              <a:t>biológicos</a:t>
            </a:r>
            <a:r>
              <a:rPr lang="pt-BR" sz="2200">
                <a:solidFill>
                  <a:srgbClr val="000000"/>
                </a:solidFill>
                <a:latin typeface="Calibri"/>
              </a:rPr>
              <a:t>.</a:t>
            </a:r>
            <a:endParaRPr/>
          </a:p>
        </p:txBody>
      </p:sp>
      <p:sp>
        <p:nvSpPr>
          <p:cNvPr id="203" name="CustomShape 2"/>
          <p:cNvSpPr/>
          <p:nvPr/>
        </p:nvSpPr>
        <p:spPr>
          <a:xfrm>
            <a:off x="8432640" y="93276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BIO-MANGUINHOS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4" name="Imagem 4"/>
          <p:cNvPicPr/>
          <p:nvPr/>
        </p:nvPicPr>
        <p:blipFill>
          <a:blip r:embed="rId1"/>
          <a:stretch>
            <a:fillRect/>
          </a:stretch>
        </p:blipFill>
        <p:spPr>
          <a:xfrm>
            <a:off x="-304920" y="-362880"/>
            <a:ext cx="4559760" cy="6250680"/>
          </a:xfrm>
          <a:prstGeom prst="rect">
            <a:avLst/>
          </a:prstGeom>
        </p:spPr>
      </p:pic>
      <p:sp>
        <p:nvSpPr>
          <p:cNvPr id="205" name="CustomShape 1"/>
          <p:cNvSpPr/>
          <p:nvPr/>
        </p:nvSpPr>
        <p:spPr>
          <a:xfrm>
            <a:off x="4647960" y="1464840"/>
            <a:ext cx="7340760" cy="37897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 sz="2200">
                <a:solidFill>
                  <a:srgbClr val="000000"/>
                </a:solidFill>
                <a:latin typeface="Calibri"/>
              </a:rPr>
              <a:t>1.600 colaboradores;</a:t>
            </a: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 sz="2200">
                <a:solidFill>
                  <a:srgbClr val="000000"/>
                </a:solidFill>
                <a:latin typeface="Calibri"/>
              </a:rPr>
              <a:t>31 produtos no portfólio;</a:t>
            </a: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 sz="2200">
                <a:solidFill>
                  <a:srgbClr val="000000"/>
                </a:solidFill>
                <a:latin typeface="Calibri"/>
              </a:rPr>
              <a:t>27 projetos na carteira de desenvolvimento tecnológico;</a:t>
            </a: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 sz="2200">
                <a:solidFill>
                  <a:srgbClr val="000000"/>
                </a:solidFill>
                <a:latin typeface="Calibri"/>
              </a:rPr>
              <a:t>Com oito turmas formadas, o Mestrado Profissional de Tecnologia em Imunobiológicos (MPTI) de Bio-Manguinhos já titulou 123 pessoas como mestres.</a:t>
            </a:r>
            <a:endParaRPr/>
          </a:p>
        </p:txBody>
      </p:sp>
      <p:sp>
        <p:nvSpPr>
          <p:cNvPr id="206" name="CustomShape 2"/>
          <p:cNvSpPr/>
          <p:nvPr/>
        </p:nvSpPr>
        <p:spPr>
          <a:xfrm>
            <a:off x="4647960" y="52632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NÚMEROS DE BIO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7" name="Imagem 4"/>
          <p:cNvPicPr/>
          <p:nvPr/>
        </p:nvPicPr>
        <p:blipFill>
          <a:blip r:embed="rId1"/>
          <a:stretch>
            <a:fillRect/>
          </a:stretch>
        </p:blipFill>
        <p:spPr>
          <a:xfrm>
            <a:off x="-313200" y="-338760"/>
            <a:ext cx="4046760" cy="6231240"/>
          </a:xfrm>
          <a:prstGeom prst="rect">
            <a:avLst/>
          </a:prstGeom>
        </p:spPr>
      </p:pic>
      <p:sp>
        <p:nvSpPr>
          <p:cNvPr id="208" name="CustomShape 1"/>
          <p:cNvSpPr/>
          <p:nvPr/>
        </p:nvSpPr>
        <p:spPr>
          <a:xfrm>
            <a:off x="4203720" y="1038600"/>
            <a:ext cx="5964840" cy="46317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>
                <a:solidFill>
                  <a:srgbClr val="808080"/>
                </a:solidFill>
                <a:latin typeface="Calibri"/>
              </a:rPr>
              <a:t>PRODUÇÃO E ENTREGAS (2013-2017):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pt-BR">
                <a:solidFill>
                  <a:srgbClr val="000000"/>
                </a:solidFill>
                <a:latin typeface="Calibri"/>
              </a:rPr>
              <a:t>VACINAS</a:t>
            </a:r>
            <a:endParaRPr/>
          </a:p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477,2 milhões de doses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pt-BR">
                <a:solidFill>
                  <a:srgbClr val="000000"/>
                </a:solidFill>
                <a:latin typeface="Calibri"/>
              </a:rPr>
              <a:t>BIOFÁRMACOS</a:t>
            </a:r>
            <a:endParaRPr/>
          </a:p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52,7 milhões de frascos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pt-BR">
                <a:solidFill>
                  <a:srgbClr val="000000"/>
                </a:solidFill>
                <a:latin typeface="Calibri"/>
              </a:rPr>
              <a:t>KITS PARA DIAGNÓSTICO</a:t>
            </a:r>
            <a:endParaRPr/>
          </a:p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31,5 milhões de reações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pt-BR">
                <a:solidFill>
                  <a:srgbClr val="808080"/>
                </a:solidFill>
                <a:latin typeface="Calibri"/>
              </a:rPr>
              <a:t>FARMACOVIGILÂNCIA E ESTUDOS CLÍNICOS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pt-BR">
                <a:solidFill>
                  <a:srgbClr val="000000"/>
                </a:solidFill>
                <a:latin typeface="Calibri"/>
              </a:rPr>
              <a:t>DOSE FRACIONADA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pt-BR">
                <a:solidFill>
                  <a:srgbClr val="808080"/>
                </a:solidFill>
                <a:latin typeface="Calibri"/>
              </a:rPr>
              <a:t>DESENVOLVIMENTO TECNOLÓGICO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4203720" y="27936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COMPROMISSO COM A SOCIEDADE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0" name="Imagem 15"/>
          <p:cNvPicPr/>
          <p:nvPr/>
        </p:nvPicPr>
        <p:blipFill>
          <a:blip r:embed="rId1"/>
          <a:stretch>
            <a:fillRect/>
          </a:stretch>
        </p:blipFill>
        <p:spPr>
          <a:xfrm>
            <a:off x="-377280" y="-376920"/>
            <a:ext cx="4833000" cy="6269400"/>
          </a:xfrm>
          <a:prstGeom prst="rect">
            <a:avLst/>
          </a:prstGeom>
        </p:spPr>
      </p:pic>
      <p:sp>
        <p:nvSpPr>
          <p:cNvPr id="211" name="CustomShape 1"/>
          <p:cNvSpPr/>
          <p:nvPr/>
        </p:nvSpPr>
        <p:spPr>
          <a:xfrm>
            <a:off x="276840" y="4249800"/>
            <a:ext cx="3740400" cy="137844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12" name="CustomShape 2"/>
          <p:cNvSpPr/>
          <p:nvPr/>
        </p:nvSpPr>
        <p:spPr>
          <a:xfrm>
            <a:off x="388800" y="4314240"/>
            <a:ext cx="3544920" cy="1095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t-BR" sz="2200">
                <a:solidFill>
                  <a:srgbClr val="000000"/>
                </a:solidFill>
                <a:latin typeface="Calibri"/>
              </a:rPr>
              <a:t>Produzindo no limite da capacidade: </a:t>
            </a:r>
            <a:r>
              <a:rPr b="1" lang="pt-BR" sz="2200">
                <a:solidFill>
                  <a:srgbClr val="ff0000"/>
                </a:solidFill>
                <a:latin typeface="Calibri"/>
              </a:rPr>
              <a:t>Febre Amarela X Triplice Viral</a:t>
            </a:r>
            <a:r>
              <a:rPr lang="pt-BR" sz="2200">
                <a:solidFill>
                  <a:srgbClr val="ff0000"/>
                </a:solidFill>
                <a:latin typeface="Calibri"/>
              </a:rPr>
              <a:t>!</a:t>
            </a:r>
            <a:endParaRPr/>
          </a:p>
        </p:txBody>
      </p:sp>
      <p:sp>
        <p:nvSpPr>
          <p:cNvPr id="213" name="CustomShape 3"/>
          <p:cNvSpPr/>
          <p:nvPr/>
        </p:nvSpPr>
        <p:spPr>
          <a:xfrm>
            <a:off x="5196240" y="1251360"/>
            <a:ext cx="6850080" cy="4002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2400">
                <a:solidFill>
                  <a:srgbClr val="000000"/>
                </a:solidFill>
                <a:latin typeface="Calibri"/>
              </a:rPr>
              <a:t>VACINAS - PREVENINDO E  SALVANDO VIDAS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pt-BR" sz="2200">
                <a:solidFill>
                  <a:srgbClr val="000000"/>
                </a:solidFill>
                <a:latin typeface="Calibri"/>
              </a:rPr>
              <a:t>10 produtos: </a:t>
            </a:r>
            <a:r>
              <a:rPr lang="pt-BR" sz="2200">
                <a:solidFill>
                  <a:srgbClr val="000000"/>
                </a:solidFill>
                <a:latin typeface="Calibri"/>
              </a:rPr>
              <a:t>
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i="1" lang="pt-BR" sz="1679">
                <a:solidFill>
                  <a:srgbClr val="000000"/>
                </a:solidFill>
                <a:latin typeface="Calibri"/>
              </a:rPr>
              <a:t>Haemophilus influenzae b (</a:t>
            </a:r>
            <a:r>
              <a:rPr lang="pt-BR" sz="1679">
                <a:solidFill>
                  <a:srgbClr val="000000"/>
                </a:solidFill>
                <a:latin typeface="Calibri"/>
              </a:rPr>
              <a:t>Hib) Conjugada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Febre amarela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Difteria, tétano e coqueluche e Hib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Meningocócica AC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Pneumocócica 10-valente conjugada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Poliomielite 1 e 3 oral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Poliomielite inativada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Rotavírus humano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Sarampo, caxumba e rubéola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Sarampo, caxumba, rubéola e varicela</a:t>
            </a:r>
            <a:endParaRPr/>
          </a:p>
        </p:txBody>
      </p:sp>
      <p:sp>
        <p:nvSpPr>
          <p:cNvPr id="214" name="CustomShape 4"/>
          <p:cNvSpPr/>
          <p:nvPr/>
        </p:nvSpPr>
        <p:spPr>
          <a:xfrm>
            <a:off x="5196600" y="41904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PORTFÓLIO</a:t>
            </a: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5" name="Imagem 11"/>
          <p:cNvPicPr/>
          <p:nvPr/>
        </p:nvPicPr>
        <p:blipFill>
          <a:blip r:embed="rId1"/>
          <a:stretch>
            <a:fillRect/>
          </a:stretch>
        </p:blipFill>
        <p:spPr>
          <a:xfrm>
            <a:off x="-304920" y="-1047240"/>
            <a:ext cx="12608640" cy="9504720"/>
          </a:xfrm>
          <a:prstGeom prst="rect">
            <a:avLst/>
          </a:prstGeom>
        </p:spPr>
      </p:pic>
      <p:sp>
        <p:nvSpPr>
          <p:cNvPr id="216" name="CustomShape 1"/>
          <p:cNvSpPr/>
          <p:nvPr/>
        </p:nvSpPr>
        <p:spPr>
          <a:xfrm>
            <a:off x="435600" y="5654880"/>
            <a:ext cx="5703480" cy="825840"/>
          </a:xfrm>
          <a:prstGeom prst="rect">
            <a:avLst/>
          </a:prstGeom>
          <a:solidFill>
            <a:srgbClr val="f29315"/>
          </a:solidFill>
        </p:spPr>
      </p:sp>
      <p:sp>
        <p:nvSpPr>
          <p:cNvPr id="217" name="CustomShape 2"/>
          <p:cNvSpPr/>
          <p:nvPr/>
        </p:nvSpPr>
        <p:spPr>
          <a:xfrm>
            <a:off x="617040" y="5744880"/>
            <a:ext cx="6653160" cy="63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i="1" lang="pt-BR">
                <a:solidFill>
                  <a:srgbClr val="ffffff"/>
                </a:solidFill>
                <a:latin typeface="Calibri"/>
              </a:rPr>
              <a:t>Campus</a:t>
            </a:r>
            <a:r>
              <a:rPr b="1" lang="pt-BR">
                <a:solidFill>
                  <a:srgbClr val="ffffff"/>
                </a:solidFill>
                <a:latin typeface="Calibri"/>
              </a:rPr>
              <a:t> Santa Cruz (Rio de Janeiro) - Bio-Manguinhos: </a:t>
            </a:r>
            <a:endParaRPr/>
          </a:p>
          <a:p>
            <a:pPr>
              <a:lnSpc>
                <a:spcPct val="100000"/>
              </a:lnSpc>
            </a:pPr>
            <a:r>
              <a:rPr b="1" lang="pt-BR">
                <a:solidFill>
                  <a:srgbClr val="ffffff"/>
                </a:solidFill>
                <a:latin typeface="Calibri"/>
              </a:rPr>
              <a:t>Complexo Industrial de Biotecnologia em Saúde - CIBS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8" name="Imagem 1"/>
          <p:cNvPicPr/>
          <p:nvPr/>
        </p:nvPicPr>
        <p:blipFill>
          <a:blip r:embed="rId1"/>
          <a:stretch>
            <a:fillRect/>
          </a:stretch>
        </p:blipFill>
        <p:spPr>
          <a:xfrm>
            <a:off x="-310680" y="-290160"/>
            <a:ext cx="4197600" cy="6182640"/>
          </a:xfrm>
          <a:prstGeom prst="rect">
            <a:avLst/>
          </a:prstGeom>
        </p:spPr>
      </p:pic>
      <p:sp>
        <p:nvSpPr>
          <p:cNvPr id="219" name="CustomShape 1"/>
          <p:cNvSpPr/>
          <p:nvPr/>
        </p:nvSpPr>
        <p:spPr>
          <a:xfrm>
            <a:off x="-871200" y="5040000"/>
            <a:ext cx="6984720" cy="399600"/>
          </a:xfrm>
          <a:prstGeom prst="rect">
            <a:avLst/>
          </a:prstGeom>
        </p:spPr>
      </p:sp>
      <p:sp>
        <p:nvSpPr>
          <p:cNvPr id="220" name="CustomShape 2"/>
          <p:cNvSpPr/>
          <p:nvPr/>
        </p:nvSpPr>
        <p:spPr>
          <a:xfrm>
            <a:off x="4268160" y="1028160"/>
            <a:ext cx="7602480" cy="6271200"/>
          </a:xfrm>
          <a:prstGeom prst="rect">
            <a:avLst/>
          </a:prstGeom>
        </p:spPr>
        <p:txBody>
          <a:bodyPr bIns="91440" tIns="91440"/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- No campus de Manguinhos as instalações atuais </a:t>
            </a:r>
            <a:r>
              <a:rPr b="1" lang="pt-BR" sz="2000">
                <a:solidFill>
                  <a:srgbClr val="000000"/>
                </a:solidFill>
                <a:latin typeface="Calibri"/>
              </a:rPr>
              <a:t>não permitem expansão</a:t>
            </a:r>
            <a:endParaRPr/>
          </a:p>
          <a:p>
            <a:pPr>
              <a:lnSpc>
                <a:spcPct val="100000"/>
              </a:lnSpc>
            </a:pPr>
            <a:r>
              <a:rPr lang="pt-BR" sz="2000">
                <a:solidFill>
                  <a:srgbClr val="000000"/>
                </a:solidFill>
                <a:latin typeface="Calibri"/>
              </a:rPr>
              <a:t>-</a:t>
            </a:r>
            <a:r>
              <a:rPr b="1" lang="pt-BR" sz="2000">
                <a:solidFill>
                  <a:srgbClr val="000000"/>
                </a:solidFill>
                <a:latin typeface="Calibri"/>
              </a:rPr>
              <a:t> Atendimento pleno às crescentes exigências regulatórias</a:t>
            </a:r>
            <a:endParaRPr/>
          </a:p>
          <a:p>
            <a:pPr>
              <a:lnSpc>
                <a:spcPct val="100000"/>
              </a:lnSpc>
            </a:pPr>
            <a:r>
              <a:rPr b="1" lang="pt-BR">
                <a:solidFill>
                  <a:srgbClr val="ff0000"/>
                </a:solidFill>
                <a:latin typeface="Calibri"/>
              </a:rPr>
              <a:t>- A</a:t>
            </a:r>
            <a:r>
              <a:rPr b="1" lang="pt-BR" sz="2000">
                <a:solidFill>
                  <a:srgbClr val="ff0000"/>
                </a:solidFill>
                <a:latin typeface="Calibri"/>
              </a:rPr>
              <a:t>umento de capacidade e produtividade </a:t>
            </a:r>
            <a:r>
              <a:rPr lang="pt-BR">
                <a:solidFill>
                  <a:srgbClr val="000000"/>
                </a:solidFill>
                <a:latin typeface="Calibri"/>
              </a:rPr>
              <a:t>para garantir suprimento e evitar desabastecimento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Um país como o Brasil, com população &gt; 200 milhões, não pode ficar dependente de importação de insumos estratégicos para Saúde Pública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>
                <a:solidFill>
                  <a:srgbClr val="000000"/>
                </a:solidFill>
                <a:latin typeface="Calibri"/>
              </a:rPr>
              <a:t>Escassez Mundial de Vacina</a:t>
            </a:r>
            <a:endParaRPr/>
          </a:p>
          <a:p>
            <a:pPr>
              <a:lnSpc>
                <a:spcPct val="100000"/>
              </a:lnSpc>
            </a:pPr>
            <a:r>
              <a:rPr lang="pt-BR" sz="2000">
                <a:solidFill>
                  <a:srgbClr val="000000"/>
                </a:solidFill>
                <a:latin typeface="Calibri"/>
              </a:rPr>
              <a:t>-</a:t>
            </a:r>
            <a:r>
              <a:rPr b="1" lang="pt-BR" sz="2000">
                <a:solidFill>
                  <a:srgbClr val="000000"/>
                </a:solidFill>
                <a:latin typeface="Calibri"/>
              </a:rPr>
              <a:t> Maior segurança </a:t>
            </a:r>
            <a:r>
              <a:rPr lang="pt-BR">
                <a:solidFill>
                  <a:srgbClr val="000000"/>
                </a:solidFill>
                <a:latin typeface="Calibri"/>
              </a:rPr>
              <a:t>operacional e </a:t>
            </a:r>
            <a:r>
              <a:rPr b="1" lang="pt-BR" sz="2000">
                <a:solidFill>
                  <a:srgbClr val="000000"/>
                </a:solidFill>
                <a:latin typeface="Calibri"/>
              </a:rPr>
              <a:t>menor custo </a:t>
            </a:r>
            <a:r>
              <a:rPr lang="pt-BR">
                <a:solidFill>
                  <a:srgbClr val="000000"/>
                </a:solidFill>
                <a:latin typeface="Calibri"/>
              </a:rPr>
              <a:t>de produção</a:t>
            </a:r>
            <a:endParaRPr/>
          </a:p>
        </p:txBody>
      </p:sp>
      <p:sp>
        <p:nvSpPr>
          <p:cNvPr id="221" name="CustomShape 3"/>
          <p:cNvSpPr/>
          <p:nvPr/>
        </p:nvSpPr>
        <p:spPr>
          <a:xfrm>
            <a:off x="4396680" y="4451400"/>
            <a:ext cx="7344720" cy="1176840"/>
          </a:xfrm>
          <a:prstGeom prst="rect">
            <a:avLst/>
          </a:prstGeom>
          <a:solidFill>
            <a:srgbClr val="44546a"/>
          </a:solidFill>
        </p:spPr>
      </p:sp>
      <p:sp>
        <p:nvSpPr>
          <p:cNvPr id="222" name="CustomShape 4"/>
          <p:cNvSpPr/>
          <p:nvPr/>
        </p:nvSpPr>
        <p:spPr>
          <a:xfrm>
            <a:off x="4915080" y="4661280"/>
            <a:ext cx="6826680" cy="7002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2000">
                <a:solidFill>
                  <a:srgbClr val="ffffff"/>
                </a:solidFill>
                <a:latin typeface="Calibri"/>
              </a:rPr>
              <a:t>Ampliação da oferta de imunobiológicos: de 22 milhões</a:t>
            </a:r>
            <a:endParaRPr/>
          </a:p>
          <a:p>
            <a:pPr>
              <a:lnSpc>
                <a:spcPct val="100000"/>
              </a:lnSpc>
            </a:pPr>
            <a:r>
              <a:rPr b="1" lang="pt-BR" sz="2000">
                <a:solidFill>
                  <a:srgbClr val="ffffff"/>
                </a:solidFill>
                <a:latin typeface="Calibri"/>
              </a:rPr>
              <a:t>para 100 - 120 milhões de frascos (vacinas e biofármacos)</a:t>
            </a:r>
            <a:endParaRPr/>
          </a:p>
        </p:txBody>
      </p:sp>
      <p:sp>
        <p:nvSpPr>
          <p:cNvPr id="223" name="CustomShape 5"/>
          <p:cNvSpPr/>
          <p:nvPr/>
        </p:nvSpPr>
        <p:spPr>
          <a:xfrm>
            <a:off x="4268160" y="27360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CIBS – MOTIVAÇÕES E IMPORTÂNCIA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472320" y="1140840"/>
            <a:ext cx="11835720" cy="55015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 sz="240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400">
                <a:solidFill>
                  <a:srgbClr val="000000"/>
                </a:solidFill>
                <a:latin typeface="Calibri"/>
              </a:rPr>
              <a:t>Maior investimento em P&amp;D</a:t>
            </a:r>
            <a:endParaRPr/>
          </a:p>
          <a:p>
            <a:pPr lvl="1">
              <a:lnSpc>
                <a:spcPct val="150000"/>
              </a:lnSpc>
              <a:buFont charset="2" typeface="Wingdings"/>
              <a:buChar char=""/>
            </a:pPr>
            <a:r>
              <a:rPr lang="pt-BR" sz="240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400">
                <a:solidFill>
                  <a:srgbClr val="000000"/>
                </a:solidFill>
                <a:latin typeface="Calibri"/>
              </a:rPr>
              <a:t>Novas Apresentações (hexavalente, heptavalente): Uma única aplicação contra inúmeras doenças </a:t>
            </a:r>
            <a:endParaRPr/>
          </a:p>
          <a:p>
            <a:pPr lvl="1">
              <a:lnSpc>
                <a:spcPct val="150000"/>
              </a:lnSpc>
              <a:buFont charset="2" typeface="Wingdings"/>
              <a:buChar char=""/>
            </a:pPr>
            <a:r>
              <a:rPr lang="pt-BR" sz="240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400">
                <a:solidFill>
                  <a:srgbClr val="000000"/>
                </a:solidFill>
                <a:latin typeface="Calibri"/>
              </a:rPr>
              <a:t>Proteção permanente com uma única dose </a:t>
            </a:r>
            <a:endParaRPr/>
          </a:p>
          <a:p>
            <a:pPr lvl="1">
              <a:lnSpc>
                <a:spcPct val="150000"/>
              </a:lnSpc>
              <a:buFont charset="2" typeface="Wingdings"/>
              <a:buChar char=""/>
            </a:pPr>
            <a:r>
              <a:rPr lang="pt-BR" sz="240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400">
                <a:solidFill>
                  <a:srgbClr val="000000"/>
                </a:solidFill>
                <a:latin typeface="Calibri"/>
              </a:rPr>
              <a:t>Aplicação via oral, mucosa (via de infecção), epiderme</a:t>
            </a:r>
            <a:endParaRPr/>
          </a:p>
          <a:p>
            <a:pPr lvl="1">
              <a:lnSpc>
                <a:spcPct val="150000"/>
              </a:lnSpc>
              <a:buFont charset="2" typeface="Wingdings"/>
              <a:buChar char=""/>
            </a:pPr>
            <a:r>
              <a:rPr lang="pt-BR" sz="240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2400">
                <a:solidFill>
                  <a:srgbClr val="000000"/>
                </a:solidFill>
                <a:latin typeface="Calibri"/>
              </a:rPr>
              <a:t>Menor reação adversa </a:t>
            </a:r>
            <a:endParaRPr/>
          </a:p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 sz="2400">
                <a:solidFill>
                  <a:srgbClr val="000000"/>
                </a:solidFill>
                <a:latin typeface="Calibri"/>
              </a:rPr>
              <a:t>Conclusão do CIBS / Novo Modelo de Gestão</a:t>
            </a:r>
            <a:endParaRPr/>
          </a:p>
          <a:p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472320" y="47988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Desafios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472320" y="1140840"/>
            <a:ext cx="11835720" cy="55015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 sz="2400">
                <a:solidFill>
                  <a:srgbClr val="000000"/>
                </a:solidFill>
                <a:latin typeface="Calibri"/>
              </a:rPr>
              <a:t>PNI + Produção Nacional – estratégicos, Política de Estado</a:t>
            </a:r>
            <a:endParaRPr/>
          </a:p>
          <a:p>
            <a:endParaRPr/>
          </a:p>
          <a:p>
            <a:r>
              <a:rPr lang="pt-BR" sz="2400">
                <a:solidFill>
                  <a:srgbClr val="000000"/>
                </a:solidFill>
                <a:latin typeface="Calibri"/>
              </a:rPr>
              <a:t>“</a:t>
            </a:r>
            <a:r>
              <a:rPr lang="pt-BR" sz="2400">
                <a:solidFill>
                  <a:srgbClr val="000000"/>
                </a:solidFill>
                <a:latin typeface="Calibri"/>
              </a:rPr>
              <a:t>Para cada $ 1 investido em vacinas</a:t>
            </a:r>
            <a:endParaRPr/>
          </a:p>
          <a:p>
            <a:r>
              <a:rPr lang="pt-BR" sz="2400">
                <a:solidFill>
                  <a:srgbClr val="000000"/>
                </a:solidFill>
                <a:latin typeface="Calibri"/>
              </a:rPr>
              <a:t>pode-se ter um benefício de até</a:t>
            </a:r>
            <a:endParaRPr/>
          </a:p>
          <a:p>
            <a:r>
              <a:rPr lang="pt-BR" sz="2400">
                <a:solidFill>
                  <a:srgbClr val="000000"/>
                </a:solidFill>
                <a:latin typeface="Calibri"/>
              </a:rPr>
              <a:t>$ 44.”</a:t>
            </a:r>
            <a:endParaRPr/>
          </a:p>
          <a:p>
            <a:pPr>
              <a:lnSpc>
                <a:spcPct val="100000"/>
              </a:lnSpc>
            </a:pPr>
            <a:r>
              <a:rPr lang="pt-BR" sz="1600">
                <a:solidFill>
                  <a:srgbClr val="000000"/>
                </a:solidFill>
                <a:latin typeface="Calibri"/>
              </a:rPr>
              <a:t>                                </a:t>
            </a:r>
            <a:r>
              <a:rPr lang="pt-BR" sz="1600">
                <a:solidFill>
                  <a:srgbClr val="000000"/>
                </a:solidFill>
                <a:latin typeface="Calibri"/>
              </a:rPr>
              <a:t>Sachiko Ozawa, North Caroline University</a:t>
            </a: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</p:txBody>
      </p:sp>
      <p:sp>
        <p:nvSpPr>
          <p:cNvPr id="227" name="CustomShape 2"/>
          <p:cNvSpPr/>
          <p:nvPr/>
        </p:nvSpPr>
        <p:spPr>
          <a:xfrm>
            <a:off x="472320" y="47988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Desafios II</a:t>
            </a:r>
            <a:endParaRPr/>
          </a:p>
        </p:txBody>
      </p:sp>
      <p:pic>
        <p:nvPicPr>
          <p:cNvPr descr="" id="228" name="Imagem 4"/>
          <p:cNvPicPr/>
          <p:nvPr/>
        </p:nvPicPr>
        <p:blipFill>
          <a:blip r:embed="rId1"/>
          <a:stretch>
            <a:fillRect/>
          </a:stretch>
        </p:blipFill>
        <p:spPr>
          <a:xfrm>
            <a:off x="5881320" y="1856160"/>
            <a:ext cx="5241240" cy="3807360"/>
          </a:xfrm>
          <a:prstGeom prst="rect">
            <a:avLst/>
          </a:prstGeom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2567160" y="2153160"/>
            <a:ext cx="6656040" cy="10976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50000"/>
              </a:lnSpc>
            </a:pPr>
            <a:r>
              <a:rPr lang="pt-BR" sz="3800">
                <a:solidFill>
                  <a:srgbClr val="000000"/>
                </a:solidFill>
                <a:latin typeface="Calibri"/>
              </a:rPr>
              <a:t>A vacina </a:t>
            </a:r>
            <a:r>
              <a:rPr b="1" lang="pt-BR" sz="4800">
                <a:solidFill>
                  <a:srgbClr val="000000"/>
                </a:solidFill>
                <a:latin typeface="Calibri"/>
              </a:rPr>
              <a:t>precisa</a:t>
            </a:r>
            <a:r>
              <a:rPr lang="pt-BR" sz="3600">
                <a:solidFill>
                  <a:srgbClr val="000000"/>
                </a:solidFill>
                <a:latin typeface="Calibri"/>
              </a:rPr>
              <a:t> </a:t>
            </a:r>
            <a:r>
              <a:rPr lang="pt-BR" sz="3800">
                <a:solidFill>
                  <a:srgbClr val="000000"/>
                </a:solidFill>
                <a:latin typeface="Calibri"/>
              </a:rPr>
              <a:t>ser percebida</a:t>
            </a:r>
            <a:endParaRPr/>
          </a:p>
        </p:txBody>
      </p:sp>
      <p:sp>
        <p:nvSpPr>
          <p:cNvPr id="230" name="CustomShape 2"/>
          <p:cNvSpPr/>
          <p:nvPr/>
        </p:nvSpPr>
        <p:spPr>
          <a:xfrm>
            <a:off x="2567160" y="2702160"/>
            <a:ext cx="7911720" cy="14799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50000"/>
              </a:lnSpc>
            </a:pPr>
            <a:r>
              <a:rPr lang="pt-BR" sz="3800">
                <a:solidFill>
                  <a:srgbClr val="000000"/>
                </a:solidFill>
                <a:latin typeface="Calibri"/>
              </a:rPr>
              <a:t>pela </a:t>
            </a:r>
            <a:r>
              <a:rPr b="1" lang="pt-BR" sz="4800">
                <a:solidFill>
                  <a:srgbClr val="000000"/>
                </a:solidFill>
                <a:latin typeface="Calibri"/>
              </a:rPr>
              <a:t>população</a:t>
            </a:r>
            <a:r>
              <a:rPr lang="pt-BR" sz="3600">
                <a:solidFill>
                  <a:srgbClr val="000000"/>
                </a:solidFill>
                <a:latin typeface="Calibri"/>
              </a:rPr>
              <a:t> como um </a:t>
            </a:r>
            <a:r>
              <a:rPr b="1" lang="pt-BR" sz="4800">
                <a:solidFill>
                  <a:srgbClr val="000000"/>
                </a:solidFill>
                <a:latin typeface="Calibri"/>
              </a:rPr>
              <a:t>direito</a:t>
            </a: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15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sp>
        <p:nvSpPr>
          <p:cNvPr id="231" name="CustomShape 3"/>
          <p:cNvSpPr/>
          <p:nvPr/>
        </p:nvSpPr>
        <p:spPr>
          <a:xfrm>
            <a:off x="919800" y="377280"/>
            <a:ext cx="2069640" cy="29170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50000"/>
              </a:lnSpc>
            </a:pPr>
            <a:r>
              <a:rPr lang="pt-BR" sz="20000">
                <a:solidFill>
                  <a:srgbClr val="f29315"/>
                </a:solidFill>
                <a:latin typeface="Arial Black"/>
              </a:rPr>
              <a:t>“</a:t>
            </a:r>
            <a:endParaRPr/>
          </a:p>
        </p:txBody>
      </p:sp>
      <p:sp>
        <p:nvSpPr>
          <p:cNvPr id="232" name="CustomShape 4"/>
          <p:cNvSpPr/>
          <p:nvPr/>
        </p:nvSpPr>
        <p:spPr>
          <a:xfrm flipH="1">
            <a:off x="10033560" y="1160280"/>
            <a:ext cx="1557000" cy="28227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50000"/>
              </a:lnSpc>
            </a:pPr>
            <a:r>
              <a:rPr lang="pt-BR" sz="20000">
                <a:solidFill>
                  <a:srgbClr val="f29315"/>
                </a:solidFill>
                <a:latin typeface="Arial Black"/>
              </a:rPr>
              <a:t>”</a:t>
            </a:r>
            <a:endParaRPr/>
          </a:p>
        </p:txBody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33" name="Imagem 1"/>
          <p:cNvPicPr/>
          <p:nvPr/>
        </p:nvPicPr>
        <p:blipFill>
          <a:blip r:embed="rId1"/>
          <a:stretch>
            <a:fillRect/>
          </a:stretch>
        </p:blipFill>
        <p:spPr>
          <a:xfrm>
            <a:off x="-2099880" y="-319320"/>
            <a:ext cx="9659880" cy="7176960"/>
          </a:xfrm>
          <a:prstGeom prst="rect">
            <a:avLst/>
          </a:prstGeom>
        </p:spPr>
      </p:pic>
      <p:sp>
        <p:nvSpPr>
          <p:cNvPr id="234" name="CustomShape 1"/>
          <p:cNvSpPr/>
          <p:nvPr/>
        </p:nvSpPr>
        <p:spPr>
          <a:xfrm>
            <a:off x="7565400" y="-333720"/>
            <a:ext cx="4756680" cy="6124680"/>
          </a:xfrm>
          <a:prstGeom prst="rect">
            <a:avLst/>
          </a:prstGeom>
          <a:solidFill>
            <a:srgbClr val="f29315"/>
          </a:solidFill>
        </p:spPr>
      </p:sp>
      <p:sp>
        <p:nvSpPr>
          <p:cNvPr id="235" name="CustomShape 2"/>
          <p:cNvSpPr/>
          <p:nvPr/>
        </p:nvSpPr>
        <p:spPr>
          <a:xfrm>
            <a:off x="7889400" y="1368360"/>
            <a:ext cx="4109400" cy="1766520"/>
          </a:xfrm>
          <a:prstGeom prst="rect">
            <a:avLst/>
          </a:prstGeom>
          <a:solidFill>
            <a:srgbClr val="f29315"/>
          </a:solidFill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6000">
                <a:solidFill>
                  <a:srgbClr val="ffffff"/>
                </a:solidFill>
                <a:latin typeface="Calibri"/>
              </a:rPr>
              <a:t>OBRIGADO!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36" name="CustomShape 3"/>
          <p:cNvSpPr/>
          <p:nvPr/>
        </p:nvSpPr>
        <p:spPr>
          <a:xfrm>
            <a:off x="7984800" y="3105000"/>
            <a:ext cx="3918600" cy="6390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i="1" lang="pt-BR">
                <a:solidFill>
                  <a:srgbClr val="ffffff"/>
                </a:solidFill>
                <a:latin typeface="Calibri"/>
              </a:rPr>
              <a:t>Mauricio Zuma,</a:t>
            </a:r>
            <a:r>
              <a:rPr i="1" lang="pt-BR">
                <a:solidFill>
                  <a:srgbClr val="ffffff"/>
                </a:solidFill>
                <a:latin typeface="Calibri"/>
              </a:rPr>
              <a:t>
</a:t>
            </a:r>
            <a:r>
              <a:rPr i="1" lang="pt-BR">
                <a:solidFill>
                  <a:srgbClr val="ffffff"/>
                </a:solidFill>
                <a:latin typeface="Calibri"/>
              </a:rPr>
              <a:t>diretor de Bio-Manguinhos/Fiocruz</a:t>
            </a:r>
            <a:endParaRPr/>
          </a:p>
        </p:txBody>
      </p:sp>
      <p:pic>
        <p:nvPicPr>
          <p:cNvPr descr="" id="237" name="Imagem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040960" y="4849560"/>
            <a:ext cx="3732120" cy="502200"/>
          </a:xfrm>
          <a:prstGeom prst="rect">
            <a:avLst/>
          </a:prstGeom>
        </p:spPr>
      </p:pic>
      <p:pic>
        <p:nvPicPr>
          <p:cNvPr descr="" id="238" name="Imagem 11"/>
          <p:cNvPicPr/>
          <p:nvPr/>
        </p:nvPicPr>
        <p:blipFill>
          <a:blip r:embed="rId3"/>
          <a:stretch>
            <a:fillRect/>
          </a:stretch>
        </p:blipFill>
        <p:spPr>
          <a:xfrm>
            <a:off x="7889400" y="5963040"/>
            <a:ext cx="4109400" cy="81936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225360" y="19044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Contexto histórico</a:t>
            </a:r>
            <a:endParaRPr/>
          </a:p>
        </p:txBody>
      </p:sp>
      <p:sp>
        <p:nvSpPr>
          <p:cNvPr id="165" name="CustomShape 2"/>
          <p:cNvSpPr/>
          <p:nvPr/>
        </p:nvSpPr>
        <p:spPr>
          <a:xfrm>
            <a:off x="225360" y="1195920"/>
            <a:ext cx="3913920" cy="407952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lang="pt-BR">
                <a:solidFill>
                  <a:srgbClr val="000000"/>
                </a:solidFill>
                <a:latin typeface="Calibri"/>
              </a:rPr>
              <a:t>Brasil Imperial com atividades de vacinação - Variolização - Instituto Vaccínico – Barão Pedro Alfonso 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pt-BR" u="sng">
                <a:solidFill>
                  <a:srgbClr val="000000"/>
                </a:solidFill>
                <a:latin typeface="Calibri"/>
              </a:rPr>
              <a:t>Avanços com ocorrência de epidemias</a:t>
            </a:r>
            <a:r>
              <a:rPr lang="pt-BR">
                <a:solidFill>
                  <a:srgbClr val="000000"/>
                </a:solidFill>
                <a:latin typeface="Calibri"/>
              </a:rPr>
              <a:t> – 1900 - Febre Amarela, peste bubônica, variola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lang="pt-BR">
                <a:solidFill>
                  <a:srgbClr val="000000"/>
                </a:solidFill>
                <a:latin typeface="Calibri"/>
              </a:rPr>
              <a:t>Criação Instituto Soroterápico Federal, hoje Fundação</a:t>
            </a:r>
            <a:r>
              <a:rPr lang="pt-BR">
                <a:solidFill>
                  <a:srgbClr val="000000"/>
                </a:solidFill>
                <a:latin typeface="Calibri"/>
              </a:rPr>
              <a:t>
</a:t>
            </a:r>
            <a:r>
              <a:rPr lang="pt-BR">
                <a:solidFill>
                  <a:srgbClr val="000000"/>
                </a:solidFill>
                <a:latin typeface="Calibri"/>
              </a:rPr>
              <a:t>Oswaldo Cruz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lang="pt-BR">
                <a:solidFill>
                  <a:srgbClr val="000000"/>
                </a:solidFill>
                <a:latin typeface="Calibri"/>
              </a:rPr>
              <a:t>Desenvolvimento e produção de soros e vacinas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pt-BR" u="sng">
                <a:solidFill>
                  <a:srgbClr val="000000"/>
                </a:solidFill>
                <a:latin typeface="Calibri"/>
              </a:rPr>
              <a:t>Vacinação obrigatória e a Revolta da Vacina, Rio de Janeiro</a:t>
            </a:r>
            <a:r>
              <a:rPr b="1" lang="pt-BR">
                <a:solidFill>
                  <a:srgbClr val="000000"/>
                </a:solidFill>
                <a:latin typeface="Calibri"/>
              </a:rPr>
              <a:t> </a:t>
            </a:r>
            <a:r>
              <a:rPr lang="pt-BR">
                <a:solidFill>
                  <a:srgbClr val="000000"/>
                </a:solidFill>
                <a:latin typeface="Calibri"/>
              </a:rPr>
              <a:t>- 1904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descr="" id="166" name="Picture 8"/>
          <p:cNvPicPr/>
          <p:nvPr/>
        </p:nvPicPr>
        <p:blipFill>
          <a:blip r:embed="rId1"/>
          <a:stretch>
            <a:fillRect/>
          </a:stretch>
        </p:blipFill>
        <p:spPr>
          <a:xfrm>
            <a:off x="4576680" y="1485720"/>
            <a:ext cx="5101560" cy="3457080"/>
          </a:xfrm>
          <a:prstGeom prst="rect">
            <a:avLst/>
          </a:prstGeom>
        </p:spPr>
      </p:pic>
      <p:pic>
        <p:nvPicPr>
          <p:cNvPr descr="" id="167" name="Imagem 5"/>
          <p:cNvPicPr/>
          <p:nvPr/>
        </p:nvPicPr>
        <p:blipFill>
          <a:blip r:embed="rId2"/>
          <a:stretch>
            <a:fillRect/>
          </a:stretch>
        </p:blipFill>
        <p:spPr>
          <a:xfrm>
            <a:off x="9751680" y="1195920"/>
            <a:ext cx="2439720" cy="3747240"/>
          </a:xfrm>
          <a:prstGeom prst="rect">
            <a:avLst/>
          </a:prstGeom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225360" y="19044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Contexto histórico</a:t>
            </a:r>
            <a:endParaRPr/>
          </a:p>
        </p:txBody>
      </p:sp>
      <p:sp>
        <p:nvSpPr>
          <p:cNvPr id="169" name="CustomShape 2"/>
          <p:cNvSpPr/>
          <p:nvPr/>
        </p:nvSpPr>
        <p:spPr>
          <a:xfrm>
            <a:off x="340920" y="2013480"/>
            <a:ext cx="9525960" cy="2200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pt-BR" u="sng">
                <a:solidFill>
                  <a:srgbClr val="000000"/>
                </a:solidFill>
                <a:latin typeface="Calibri"/>
              </a:rPr>
              <a:t>Epidemia da meningite meningocócica - 1973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lang="pt-BR">
                <a:solidFill>
                  <a:srgbClr val="000000"/>
                </a:solidFill>
                <a:latin typeface="Calibri"/>
              </a:rPr>
              <a:t>Criação da Fundação Oswaldo Cruz/Fiocruz, a partir do Instituto Oswaldo Cruz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lang="pt-BR">
                <a:solidFill>
                  <a:srgbClr val="000000"/>
                </a:solidFill>
                <a:latin typeface="Calibri"/>
              </a:rPr>
              <a:t>1976, criação do Instituto de Tecnologia em Imunobiológicos/Bio-Manguinhos/Fiocruz</a:t>
            </a:r>
            <a:endParaRPr/>
          </a:p>
          <a:p>
            <a:pPr>
              <a:lnSpc>
                <a:spcPct val="100000"/>
              </a:lnSpc>
              <a:buFont charset="2" typeface="Wingdings"/>
              <a:buChar char=""/>
            </a:pPr>
            <a:r>
              <a:rPr b="1" lang="pt-BR" u="sng">
                <a:solidFill>
                  <a:srgbClr val="000000"/>
                </a:solidFill>
                <a:latin typeface="Calibri"/>
              </a:rPr>
              <a:t>Crise de abastecimento de soros anti-ofídicos, anti-tóxicos - 1985</a:t>
            </a:r>
            <a:endParaRPr/>
          </a:p>
          <a:p>
            <a:pPr lvl="1">
              <a:lnSpc>
                <a:spcPct val="100000"/>
              </a:lnSpc>
              <a:buFont charset="2" typeface="Wingdings"/>
              <a:buChar char=""/>
            </a:pPr>
            <a:r>
              <a:rPr lang="pt-BR">
                <a:solidFill>
                  <a:srgbClr val="000000"/>
                </a:solidFill>
                <a:latin typeface="Calibri"/>
              </a:rPr>
              <a:t>1986, criação do Programa Nacional de Autosuficiência de Imunobiológicos - PASNI</a:t>
            </a:r>
            <a:endParaRPr/>
          </a:p>
          <a:p>
            <a:pPr lvl="2">
              <a:lnSpc>
                <a:spcPct val="100000"/>
              </a:lnSpc>
              <a:buFont charset="2" typeface="Wingdings"/>
              <a:buChar char=""/>
            </a:pPr>
            <a:r>
              <a:rPr lang="pt-BR">
                <a:solidFill>
                  <a:srgbClr val="000000"/>
                </a:solidFill>
                <a:latin typeface="Calibri"/>
              </a:rPr>
              <a:t>Lab públicos, Bio-Manguinhos, Instituto Butantan, FAP, Tecpar, Funed ...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-330120" y="-317520"/>
            <a:ext cx="12648960" cy="7175160"/>
          </a:xfrm>
          <a:prstGeom prst="rect">
            <a:avLst/>
          </a:prstGeom>
          <a:solidFill>
            <a:srgbClr val="ffffff"/>
          </a:solidFill>
        </p:spPr>
      </p:sp>
      <p:pic>
        <p:nvPicPr>
          <p:cNvPr descr="" id="171" name="Imagem 1"/>
          <p:cNvPicPr/>
          <p:nvPr/>
        </p:nvPicPr>
        <p:blipFill>
          <a:blip r:embed="rId1"/>
          <a:stretch>
            <a:fillRect/>
          </a:stretch>
        </p:blipFill>
        <p:spPr>
          <a:xfrm>
            <a:off x="1568160" y="81360"/>
            <a:ext cx="4442760" cy="3384000"/>
          </a:xfrm>
          <a:prstGeom prst="rect">
            <a:avLst/>
          </a:prstGeom>
        </p:spPr>
      </p:pic>
      <p:pic>
        <p:nvPicPr>
          <p:cNvPr descr="" id="172" name="Imagem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68160" y="3686760"/>
            <a:ext cx="4392000" cy="2874960"/>
          </a:xfrm>
          <a:prstGeom prst="rect">
            <a:avLst/>
          </a:prstGeom>
        </p:spPr>
      </p:pic>
      <p:pic>
        <p:nvPicPr>
          <p:cNvPr descr="" id="173" name="Imagem 4"/>
          <p:cNvPicPr/>
          <p:nvPr/>
        </p:nvPicPr>
        <p:blipFill>
          <a:blip r:embed="rId3"/>
          <a:stretch>
            <a:fillRect/>
          </a:stretch>
        </p:blipFill>
        <p:spPr>
          <a:xfrm>
            <a:off x="6104520" y="0"/>
            <a:ext cx="4501440" cy="3249360"/>
          </a:xfrm>
          <a:prstGeom prst="rect">
            <a:avLst/>
          </a:prstGeom>
        </p:spPr>
      </p:pic>
      <p:pic>
        <p:nvPicPr>
          <p:cNvPr descr="" id="174" name="Imagem 5"/>
          <p:cNvPicPr/>
          <p:nvPr/>
        </p:nvPicPr>
        <p:blipFill>
          <a:blip r:embed="rId4"/>
          <a:stretch>
            <a:fillRect/>
          </a:stretch>
        </p:blipFill>
        <p:spPr>
          <a:xfrm>
            <a:off x="6032520" y="3614760"/>
            <a:ext cx="4416480" cy="3071520"/>
          </a:xfrm>
          <a:prstGeom prst="rect">
            <a:avLst/>
          </a:prstGeom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5" name="Imagem 1"/>
          <p:cNvPicPr/>
          <p:nvPr/>
        </p:nvPicPr>
        <p:blipFill>
          <a:blip r:embed="rId1"/>
          <a:stretch>
            <a:fillRect/>
          </a:stretch>
        </p:blipFill>
        <p:spPr>
          <a:xfrm>
            <a:off x="2513160" y="101520"/>
            <a:ext cx="7235640" cy="5592240"/>
          </a:xfrm>
          <a:prstGeom prst="rect">
            <a:avLst/>
          </a:prstGeom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6" name="Imagem 1"/>
          <p:cNvPicPr/>
          <p:nvPr/>
        </p:nvPicPr>
        <p:blipFill>
          <a:blip r:embed="rId1"/>
          <a:stretch>
            <a:fillRect/>
          </a:stretch>
        </p:blipFill>
        <p:spPr>
          <a:xfrm>
            <a:off x="-377280" y="-361800"/>
            <a:ext cx="5761800" cy="6253920"/>
          </a:xfrm>
          <a:prstGeom prst="rect">
            <a:avLst/>
          </a:prstGeom>
        </p:spPr>
      </p:pic>
      <p:sp>
        <p:nvSpPr>
          <p:cNvPr id="177" name="CustomShape 1"/>
          <p:cNvSpPr/>
          <p:nvPr/>
        </p:nvSpPr>
        <p:spPr>
          <a:xfrm>
            <a:off x="7207920" y="2078280"/>
            <a:ext cx="4515480" cy="63900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Notificação do último isolamento do poliovirus</a:t>
            </a:r>
            <a:r>
              <a:rPr lang="pt-BR">
                <a:solidFill>
                  <a:srgbClr val="000000"/>
                </a:solidFill>
                <a:latin typeface="Calibri"/>
              </a:rPr>
              <a:t>
</a:t>
            </a:r>
            <a:r>
              <a:rPr lang="pt-BR">
                <a:solidFill>
                  <a:srgbClr val="000000"/>
                </a:solidFill>
                <a:latin typeface="Calibri"/>
              </a:rPr>
              <a:t>selvagem no País, no município de Souza (PB)</a:t>
            </a:r>
            <a:endParaRPr/>
          </a:p>
        </p:txBody>
      </p:sp>
      <p:sp>
        <p:nvSpPr>
          <p:cNvPr id="178" name="CustomShape 2"/>
          <p:cNvSpPr/>
          <p:nvPr/>
        </p:nvSpPr>
        <p:spPr>
          <a:xfrm>
            <a:off x="6028560" y="2124360"/>
            <a:ext cx="1041120" cy="5472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000">
                <a:solidFill>
                  <a:srgbClr val="808080"/>
                </a:solidFill>
                <a:latin typeface="Calibri"/>
              </a:rPr>
              <a:t>1989</a:t>
            </a:r>
            <a:endParaRPr/>
          </a:p>
        </p:txBody>
      </p:sp>
      <p:sp>
        <p:nvSpPr>
          <p:cNvPr id="179" name="CustomShape 3"/>
          <p:cNvSpPr/>
          <p:nvPr/>
        </p:nvSpPr>
        <p:spPr>
          <a:xfrm>
            <a:off x="6028560" y="3426120"/>
            <a:ext cx="1041120" cy="5472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000">
                <a:solidFill>
                  <a:srgbClr val="808080"/>
                </a:solidFill>
                <a:latin typeface="Calibri"/>
              </a:rPr>
              <a:t>1994</a:t>
            </a:r>
            <a:endParaRPr/>
          </a:p>
        </p:txBody>
      </p:sp>
      <p:sp>
        <p:nvSpPr>
          <p:cNvPr id="180" name="CustomShape 4"/>
          <p:cNvSpPr/>
          <p:nvPr/>
        </p:nvSpPr>
        <p:spPr>
          <a:xfrm>
            <a:off x="7203960" y="3333960"/>
            <a:ext cx="4474080" cy="9133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Certificação, pela Opas, da erradicação da</a:t>
            </a:r>
            <a:r>
              <a:rPr lang="pt-BR">
                <a:solidFill>
                  <a:srgbClr val="000000"/>
                </a:solidFill>
                <a:latin typeface="Calibri"/>
              </a:rPr>
              <a:t>
</a:t>
            </a:r>
            <a:r>
              <a:rPr lang="pt-BR">
                <a:solidFill>
                  <a:srgbClr val="000000"/>
                </a:solidFill>
                <a:latin typeface="Calibri"/>
              </a:rPr>
              <a:t>transmissão autóctone do poliovirus selvagem</a:t>
            </a:r>
            <a:r>
              <a:rPr lang="pt-BR">
                <a:solidFill>
                  <a:srgbClr val="000000"/>
                </a:solidFill>
                <a:latin typeface="Calibri"/>
              </a:rPr>
              <a:t>
</a:t>
            </a:r>
            <a:r>
              <a:rPr lang="pt-BR">
                <a:solidFill>
                  <a:srgbClr val="000000"/>
                </a:solidFill>
                <a:latin typeface="Calibri"/>
              </a:rPr>
              <a:t>no continente americano.</a:t>
            </a:r>
            <a:endParaRPr/>
          </a:p>
        </p:txBody>
      </p:sp>
      <p:sp>
        <p:nvSpPr>
          <p:cNvPr id="181" name="CustomShape 5"/>
          <p:cNvSpPr/>
          <p:nvPr/>
        </p:nvSpPr>
        <p:spPr>
          <a:xfrm>
            <a:off x="5903640" y="49896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Poliomielite</a:t>
            </a:r>
            <a:endParaRPr/>
          </a:p>
        </p:txBody>
      </p:sp>
      <p:sp>
        <p:nvSpPr>
          <p:cNvPr id="182" name="CustomShape 6"/>
          <p:cNvSpPr/>
          <p:nvPr/>
        </p:nvSpPr>
        <p:spPr>
          <a:xfrm>
            <a:off x="10089720" y="4358520"/>
            <a:ext cx="1605960" cy="30348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b="1" i="1" lang="pt-BR" sz="1400">
                <a:solidFill>
                  <a:srgbClr val="000000"/>
                </a:solidFill>
                <a:latin typeface="Calibri"/>
              </a:rPr>
              <a:t>29/09/1994 - Brasil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3" name="Imagem 1"/>
          <p:cNvPicPr/>
          <p:nvPr/>
        </p:nvPicPr>
        <p:blipFill>
          <a:blip r:embed="rId1"/>
          <a:stretch>
            <a:fillRect/>
          </a:stretch>
        </p:blipFill>
        <p:spPr>
          <a:xfrm>
            <a:off x="-302760" y="-307800"/>
            <a:ext cx="5308200" cy="6195600"/>
          </a:xfrm>
          <a:prstGeom prst="rect">
            <a:avLst/>
          </a:prstGeom>
        </p:spPr>
      </p:pic>
      <p:sp>
        <p:nvSpPr>
          <p:cNvPr id="184" name="CustomShape 1"/>
          <p:cNvSpPr/>
          <p:nvPr/>
        </p:nvSpPr>
        <p:spPr>
          <a:xfrm>
            <a:off x="6715440" y="2430360"/>
            <a:ext cx="4907160" cy="91332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Declaração da erradicação da varíola nas Américas,</a:t>
            </a:r>
            <a:r>
              <a:rPr lang="pt-BR">
                <a:solidFill>
                  <a:srgbClr val="000000"/>
                </a:solidFill>
                <a:latin typeface="Calibri"/>
              </a:rPr>
              <a:t>
</a:t>
            </a:r>
            <a:r>
              <a:rPr lang="pt-BR">
                <a:solidFill>
                  <a:srgbClr val="000000"/>
                </a:solidFill>
                <a:latin typeface="Calibri"/>
              </a:rPr>
              <a:t>por ocasião da 22ª reunião do Conselho</a:t>
            </a:r>
            <a:r>
              <a:rPr lang="pt-BR">
                <a:solidFill>
                  <a:srgbClr val="000000"/>
                </a:solidFill>
                <a:latin typeface="Calibri"/>
              </a:rPr>
              <a:t>
</a:t>
            </a:r>
            <a:r>
              <a:rPr lang="pt-BR">
                <a:solidFill>
                  <a:srgbClr val="000000"/>
                </a:solidFill>
                <a:latin typeface="Calibri"/>
              </a:rPr>
              <a:t>Diretor da Opas</a:t>
            </a:r>
            <a:endParaRPr/>
          </a:p>
        </p:txBody>
      </p:sp>
      <p:sp>
        <p:nvSpPr>
          <p:cNvPr id="185" name="CustomShape 2"/>
          <p:cNvSpPr/>
          <p:nvPr/>
        </p:nvSpPr>
        <p:spPr>
          <a:xfrm>
            <a:off x="5535360" y="2476440"/>
            <a:ext cx="1041120" cy="5472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000">
                <a:solidFill>
                  <a:srgbClr val="808080"/>
                </a:solidFill>
                <a:latin typeface="Calibri"/>
              </a:rPr>
              <a:t>1973</a:t>
            </a:r>
            <a:endParaRPr/>
          </a:p>
        </p:txBody>
      </p:sp>
      <p:sp>
        <p:nvSpPr>
          <p:cNvPr id="186" name="CustomShape 3"/>
          <p:cNvSpPr/>
          <p:nvPr/>
        </p:nvSpPr>
        <p:spPr>
          <a:xfrm>
            <a:off x="5535360" y="3778200"/>
            <a:ext cx="1041120" cy="5472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000">
                <a:solidFill>
                  <a:srgbClr val="808080"/>
                </a:solidFill>
                <a:latin typeface="Calibri"/>
              </a:rPr>
              <a:t>1980</a:t>
            </a:r>
            <a:endParaRPr/>
          </a:p>
        </p:txBody>
      </p:sp>
      <p:sp>
        <p:nvSpPr>
          <p:cNvPr id="187" name="CustomShape 4"/>
          <p:cNvSpPr/>
          <p:nvPr/>
        </p:nvSpPr>
        <p:spPr>
          <a:xfrm>
            <a:off x="6715800" y="3685680"/>
            <a:ext cx="4692240" cy="1187640"/>
          </a:xfrm>
          <a:prstGeom prst="rect">
            <a:avLst/>
          </a:prstGeom>
        </p:spPr>
        <p:txBody>
          <a:bodyPr bIns="45000" lIns="90000" rIns="90000" tIns="45000" wrap="none"/>
          <a:p>
            <a:pPr>
              <a:lnSpc>
                <a:spcPct val="100000"/>
              </a:lnSpc>
            </a:pPr>
            <a:r>
              <a:rPr lang="pt-BR">
                <a:solidFill>
                  <a:srgbClr val="000000"/>
                </a:solidFill>
                <a:latin typeface="Calibri"/>
              </a:rPr>
              <a:t>Declaração da erradicação da varíola, após longo</a:t>
            </a:r>
            <a:r>
              <a:rPr lang="pt-BR">
                <a:solidFill>
                  <a:srgbClr val="000000"/>
                </a:solidFill>
                <a:latin typeface="Calibri"/>
              </a:rPr>
              <a:t>
</a:t>
            </a:r>
            <a:r>
              <a:rPr lang="pt-BR">
                <a:solidFill>
                  <a:srgbClr val="000000"/>
                </a:solidFill>
                <a:latin typeface="Calibri"/>
              </a:rPr>
              <a:t>processo para certificar a interrupção da</a:t>
            </a:r>
            <a:r>
              <a:rPr lang="pt-BR">
                <a:solidFill>
                  <a:srgbClr val="000000"/>
                </a:solidFill>
                <a:latin typeface="Calibri"/>
              </a:rPr>
              <a:t>
</a:t>
            </a:r>
            <a:r>
              <a:rPr lang="pt-BR">
                <a:solidFill>
                  <a:srgbClr val="000000"/>
                </a:solidFill>
                <a:latin typeface="Calibri"/>
              </a:rPr>
              <a:t>transmissão humana do varíola vírus de</a:t>
            </a:r>
            <a:r>
              <a:rPr lang="pt-BR">
                <a:solidFill>
                  <a:srgbClr val="000000"/>
                </a:solidFill>
                <a:latin typeface="Calibri"/>
              </a:rPr>
              <a:t>
</a:t>
            </a:r>
            <a:r>
              <a:rPr lang="pt-BR">
                <a:solidFill>
                  <a:srgbClr val="000000"/>
                </a:solidFill>
                <a:latin typeface="Calibri"/>
              </a:rPr>
              <a:t>pessoa a pessoa.</a:t>
            </a:r>
            <a:endParaRPr/>
          </a:p>
        </p:txBody>
      </p:sp>
      <p:sp>
        <p:nvSpPr>
          <p:cNvPr id="188" name="CustomShape 5"/>
          <p:cNvSpPr/>
          <p:nvPr/>
        </p:nvSpPr>
        <p:spPr>
          <a:xfrm>
            <a:off x="5410080" y="46980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Varíola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5410080" y="4186800"/>
            <a:ext cx="6400440" cy="146196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Atualmente, o país enfrenta dois surtos de sarampo, em Roraima e Amazonas. No entanto, os surtos estão relacionados à importação. Isso ficou comprovado pelo genótipo do vírus (D8) que foi identificado, que é o mesmo que circula na Venezuela.</a:t>
            </a: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
</a:t>
            </a:r>
            <a:endParaRPr/>
          </a:p>
        </p:txBody>
      </p:sp>
      <p:sp>
        <p:nvSpPr>
          <p:cNvPr id="190" name="CustomShape 2"/>
          <p:cNvSpPr/>
          <p:nvPr/>
        </p:nvSpPr>
        <p:spPr>
          <a:xfrm>
            <a:off x="6485760" y="1486440"/>
            <a:ext cx="5412960" cy="913320"/>
          </a:xfrm>
          <a:prstGeom prst="rect">
            <a:avLst/>
          </a:prstGeom>
          <a:solidFill>
            <a:srgbClr val="ffffff"/>
          </a:solidFill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O Brasil recebeu da Organização Pan-Americana</a:t>
            </a: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
</a:t>
            </a: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da Saúde o certificado de eliminação da circulação do vírus do sarampo.</a:t>
            </a:r>
            <a:endParaRPr/>
          </a:p>
        </p:txBody>
      </p:sp>
      <p:pic>
        <p:nvPicPr>
          <p:cNvPr descr="" id="191" name="Imagem 10"/>
          <p:cNvPicPr/>
          <p:nvPr/>
        </p:nvPicPr>
        <p:blipFill>
          <a:blip r:embed="rId1"/>
          <a:stretch>
            <a:fillRect/>
          </a:stretch>
        </p:blipFill>
        <p:spPr>
          <a:xfrm>
            <a:off x="-343080" y="-355680"/>
            <a:ext cx="5371920" cy="6210000"/>
          </a:xfrm>
          <a:prstGeom prst="rect">
            <a:avLst/>
          </a:prstGeom>
        </p:spPr>
      </p:pic>
      <p:sp>
        <p:nvSpPr>
          <p:cNvPr id="192" name="CustomShape 3"/>
          <p:cNvSpPr/>
          <p:nvPr/>
        </p:nvSpPr>
        <p:spPr>
          <a:xfrm>
            <a:off x="5410080" y="46980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Sarampo</a:t>
            </a:r>
            <a:endParaRPr/>
          </a:p>
        </p:txBody>
      </p:sp>
      <p:sp>
        <p:nvSpPr>
          <p:cNvPr id="193" name="CustomShape 4"/>
          <p:cNvSpPr/>
          <p:nvPr/>
        </p:nvSpPr>
        <p:spPr>
          <a:xfrm>
            <a:off x="5410080" y="1394280"/>
            <a:ext cx="1041120" cy="5472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000">
                <a:solidFill>
                  <a:srgbClr val="808080"/>
                </a:solidFill>
                <a:latin typeface="Calibri"/>
              </a:rPr>
              <a:t>2016</a:t>
            </a:r>
            <a:endParaRPr/>
          </a:p>
        </p:txBody>
      </p:sp>
      <p:sp>
        <p:nvSpPr>
          <p:cNvPr id="194" name="CustomShape 5"/>
          <p:cNvSpPr/>
          <p:nvPr/>
        </p:nvSpPr>
        <p:spPr>
          <a:xfrm>
            <a:off x="5410080" y="2610360"/>
            <a:ext cx="6298920" cy="1437840"/>
          </a:xfrm>
          <a:prstGeom prst="rect">
            <a:avLst/>
          </a:prstGeom>
          <a:solidFill>
            <a:srgbClr val="ff0000"/>
          </a:solidFill>
        </p:spPr>
      </p:sp>
      <p:sp>
        <p:nvSpPr>
          <p:cNvPr id="195" name="CustomShape 6"/>
          <p:cNvSpPr/>
          <p:nvPr/>
        </p:nvSpPr>
        <p:spPr>
          <a:xfrm>
            <a:off x="5651640" y="2975400"/>
            <a:ext cx="6057720" cy="7002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2000">
                <a:solidFill>
                  <a:srgbClr val="ffffff"/>
                </a:solidFill>
                <a:latin typeface="Calibri"/>
                <a:ea typeface="Calibri"/>
              </a:rPr>
              <a:t>SARAMPO - BRASIL (27), SITUAÇÃO EPIDEMIOLÓGICA, INFORMAÇÕES OFICIAIS, MINISTÉRIO DA SAÚDE.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6591240" y="1401480"/>
            <a:ext cx="5495400" cy="37936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Formação de trabalhadores no campo da atenção primária, na gestão de rede de frio,</a:t>
            </a: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
</a:t>
            </a: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na vigilância epidemiológica, sanitária</a:t>
            </a:r>
            <a:endParaRPr/>
          </a:p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Controle de Qualidade </a:t>
            </a:r>
            <a:endParaRPr/>
          </a:p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Fiocruz pra Você</a:t>
            </a:r>
            <a:endParaRPr/>
          </a:p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Cooperação com Órgãos e entidades</a:t>
            </a: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
</a:t>
            </a: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representativos da sociedade</a:t>
            </a:r>
            <a:endParaRPr/>
          </a:p>
          <a:p>
            <a:pPr>
              <a:lnSpc>
                <a:spcPct val="150000"/>
              </a:lnSpc>
              <a:buFont charset="2" typeface="Wingdings"/>
              <a:buChar char=""/>
            </a:pP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Produção e desenvolvimento de vacinas</a:t>
            </a: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
</a:t>
            </a:r>
            <a:r>
              <a:rPr lang="pt-BR">
                <a:solidFill>
                  <a:srgbClr val="222222"/>
                </a:solidFill>
                <a:latin typeface="Calibri"/>
                <a:ea typeface="Calibri"/>
              </a:rPr>
              <a:t>(eficazes e seguras)</a:t>
            </a:r>
            <a:endParaRPr/>
          </a:p>
        </p:txBody>
      </p:sp>
      <p:sp>
        <p:nvSpPr>
          <p:cNvPr id="197" name="CustomShape 2"/>
          <p:cNvSpPr/>
          <p:nvPr/>
        </p:nvSpPr>
        <p:spPr>
          <a:xfrm>
            <a:off x="225360" y="190440"/>
            <a:ext cx="7517880" cy="57780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b="1" lang="pt-BR" sz="3200">
                <a:solidFill>
                  <a:srgbClr val="808080"/>
                </a:solidFill>
                <a:latin typeface="Calibri"/>
              </a:rPr>
              <a:t>Saúde Pública em prol da Cidadania</a:t>
            </a:r>
            <a:endParaRPr/>
          </a:p>
        </p:txBody>
      </p:sp>
      <p:pic>
        <p:nvPicPr>
          <p:cNvPr descr="" id="198" name="Imagem 4"/>
          <p:cNvPicPr/>
          <p:nvPr/>
        </p:nvPicPr>
        <p:blipFill>
          <a:blip r:embed="rId1"/>
          <a:stretch>
            <a:fillRect/>
          </a:stretch>
        </p:blipFill>
        <p:spPr>
          <a:xfrm>
            <a:off x="2560320" y="1163880"/>
            <a:ext cx="4313160" cy="2864520"/>
          </a:xfrm>
          <a:prstGeom prst="rect">
            <a:avLst/>
          </a:prstGeom>
        </p:spPr>
      </p:pic>
      <p:pic>
        <p:nvPicPr>
          <p:cNvPr descr="" id="199" name="Imagem 6"/>
          <p:cNvPicPr/>
          <p:nvPr/>
        </p:nvPicPr>
        <p:blipFill>
          <a:blip r:embed="rId2"/>
          <a:stretch>
            <a:fillRect/>
          </a:stretch>
        </p:blipFill>
        <p:spPr>
          <a:xfrm>
            <a:off x="2643480" y="1163880"/>
            <a:ext cx="2908800" cy="2401920"/>
          </a:xfrm>
          <a:prstGeom prst="rect">
            <a:avLst/>
          </a:prstGeom>
        </p:spPr>
      </p:pic>
      <p:pic>
        <p:nvPicPr>
          <p:cNvPr descr="" id="200" name="Imagem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648880" y="3665880"/>
            <a:ext cx="2903400" cy="181188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